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5143500" type="screen16x9"/>
  <p:notesSz cx="6858000" cy="9144000"/>
  <p:embeddedFontLst>
    <p:embeddedFont>
      <p:font typeface="Calibri" panose="020F0502020204030204" pitchFamily="34" charset="0"/>
      <p:regular r:id="rId16"/>
      <p:bold r:id="rId17"/>
      <p:italic r:id="rId18"/>
      <p:boldItalic r:id="rId19"/>
    </p:embeddedFont>
    <p:embeddedFont>
      <p:font typeface="Roboto" panose="02000000000000000000" pitchFamily="2" charset="0"/>
      <p:regular r:id="rId20"/>
      <p:bold r:id="rId21"/>
      <p:italic r:id="rId22"/>
      <p:boldItalic r:id="rId23"/>
    </p:embeddedFont>
    <p:embeddedFont>
      <p:font typeface="Roboto Medium" panose="020F0502020204030204" pitchFamily="34" charset="0"/>
      <p:regular r:id="rId24"/>
      <p:bold r:id="rId25"/>
      <p:italic r:id="rId26"/>
      <p:boldItalic r:id="rId27"/>
    </p:embeddedFont>
    <p:embeddedFont>
      <p:font typeface="Roboto Slab" pitchFamily="2" charset="0"/>
      <p:regular r:id="rId28"/>
      <p:bold r:id="rId29"/>
    </p:embeddedFont>
    <p:embeddedFont>
      <p:font typeface="Roboto Thin" panose="020F0302020204030204" pitchFamily="34" charset="0"/>
      <p:regular r:id="rId30"/>
      <p:bold r:id="rId31"/>
      <p:italic r:id="rId32"/>
      <p:boldItalic r:id="rId3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B912A52-75E6-49A7-B7BF-44306D1895F5}">
  <a:tblStyle styleId="{8B912A52-75E6-49A7-B7BF-44306D1895F5}"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377E088A-0611-495B-B07B-E1619E1C68BA}" styleName="Table_1">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61" d="100"/>
          <a:sy n="161" d="100"/>
        </p:scale>
        <p:origin x="784" y="20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font" Target="fonts/font11.fntdata"/><Relationship Id="rId21" Type="http://schemas.openxmlformats.org/officeDocument/2006/relationships/font" Target="fonts/font6.fntdata"/><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font" Target="fonts/font10.fntdata"/><Relationship Id="rId33" Type="http://schemas.openxmlformats.org/officeDocument/2006/relationships/font" Target="fonts/font18.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29" Type="http://schemas.openxmlformats.org/officeDocument/2006/relationships/font" Target="fonts/font1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9.fntdata"/><Relationship Id="rId32" Type="http://schemas.openxmlformats.org/officeDocument/2006/relationships/font" Target="fonts/font17.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8.fntdata"/><Relationship Id="rId28" Type="http://schemas.openxmlformats.org/officeDocument/2006/relationships/font" Target="fonts/font13.fntdata"/><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4.fntdata"/><Relationship Id="rId31" Type="http://schemas.openxmlformats.org/officeDocument/2006/relationships/font" Target="fonts/font1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font" Target="fonts/font12.fntdata"/><Relationship Id="rId30" Type="http://schemas.openxmlformats.org/officeDocument/2006/relationships/font" Target="fonts/font15.fntdata"/><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23cbdb8ce00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23cbdb8ce0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22f8f62c11b_0_1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 name="Google Shape;74;g22f8f62c11b_0_1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latin typeface="Calibri"/>
                <a:ea typeface="Calibri"/>
                <a:cs typeface="Calibri"/>
                <a:sym typeface="Calibri"/>
              </a:rPr>
              <a:t>In our analysis of the data set we aimed to answer 4 main questions:</a:t>
            </a:r>
            <a:endParaRPr sz="1200">
              <a:latin typeface="Calibri"/>
              <a:ea typeface="Calibri"/>
              <a:cs typeface="Calibri"/>
              <a:sym typeface="Calibri"/>
            </a:endParaRPr>
          </a:p>
          <a:p>
            <a:pPr marL="0" lvl="0" indent="0" algn="l" rtl="0">
              <a:spcBef>
                <a:spcPts val="0"/>
              </a:spcBef>
              <a:spcAft>
                <a:spcPts val="0"/>
              </a:spcAft>
              <a:buNone/>
            </a:pPr>
            <a:endParaRPr sz="1200">
              <a:latin typeface="Calibri"/>
              <a:ea typeface="Calibri"/>
              <a:cs typeface="Calibri"/>
              <a:sym typeface="Calibri"/>
            </a:endParaRPr>
          </a:p>
          <a:p>
            <a:pPr marL="0" lvl="0" indent="0" algn="l" rtl="0">
              <a:spcBef>
                <a:spcPts val="0"/>
              </a:spcBef>
              <a:spcAft>
                <a:spcPts val="0"/>
              </a:spcAft>
              <a:buNone/>
            </a:pPr>
            <a:r>
              <a:rPr lang="en" sz="1200">
                <a:solidFill>
                  <a:schemeClr val="dk1"/>
                </a:solidFill>
                <a:latin typeface="Calibri"/>
                <a:ea typeface="Calibri"/>
                <a:cs typeface="Calibri"/>
                <a:sym typeface="Calibri"/>
              </a:rPr>
              <a:t>1. What factors are significant predictors of job placement? </a:t>
            </a:r>
            <a:endParaRPr sz="1200">
              <a:solidFill>
                <a:schemeClr val="dk1"/>
              </a:solidFill>
              <a:latin typeface="Calibri"/>
              <a:ea typeface="Calibri"/>
              <a:cs typeface="Calibri"/>
              <a:sym typeface="Calibri"/>
            </a:endParaRPr>
          </a:p>
          <a:p>
            <a:pPr marL="457200" lvl="0" indent="0" algn="l" rtl="0">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a. Overall, the main objective is to determine what the common factors are among students that receive a job offer and therefore, what factors job recruiters are placing the most emphasis on when hiring.  </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2. Does a student’s overall percentage grades for their secondary and higher secondary education (10th and 12th grade respectively) have any effect on whether they are placed after college?  </a:t>
            </a:r>
            <a:endParaRPr sz="1200">
              <a:solidFill>
                <a:schemeClr val="dk1"/>
              </a:solidFill>
              <a:latin typeface="Calibri"/>
              <a:ea typeface="Calibri"/>
              <a:cs typeface="Calibri"/>
              <a:sym typeface="Calibri"/>
            </a:endParaRPr>
          </a:p>
          <a:p>
            <a:pPr marL="457200" lvl="0" indent="0" algn="l" rtl="0">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a. We would like to determine whether the grades a student earned before college have any affect on job placement and whether employers place any consideration on these. Most people would assume that the grades a student earned prior to their college education would not be considered at the same significance of grades earned in college. We would like to determine whether these grades are of importance to employers hiring recent graduates. </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3. What degrees are currently being favored by employers? </a:t>
            </a:r>
            <a:endParaRPr sz="1200">
              <a:solidFill>
                <a:schemeClr val="dk1"/>
              </a:solidFill>
              <a:latin typeface="Calibri"/>
              <a:ea typeface="Calibri"/>
              <a:cs typeface="Calibri"/>
              <a:sym typeface="Calibri"/>
            </a:endParaRPr>
          </a:p>
          <a:p>
            <a:pPr marL="457200" lvl="0" indent="0" algn="l" rtl="0">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a. We would like to determine whether there is a correlation between the students placed and the undergraduate degree they earned. We would like to see if there are any degrees that are currently in high demand over other degrees. </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4. Does having prior work experience significantly impact whether a student is placed? </a:t>
            </a:r>
            <a:endParaRPr sz="1200">
              <a:solidFill>
                <a:schemeClr val="dk1"/>
              </a:solidFill>
              <a:latin typeface="Calibri"/>
              <a:ea typeface="Calibri"/>
              <a:cs typeface="Calibri"/>
              <a:sym typeface="Calibri"/>
            </a:endParaRPr>
          </a:p>
          <a:p>
            <a:pPr marL="457200" lvl="0" indent="0" algn="l" rtl="0">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a. When looking at the data, there seems to be a good balance of students with prior work experience and those without. We would like to see how this affects the probability of a student being placed and if prior work experience is highly important to employers hiring people right out of college. </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a:solidFill>
                <a:schemeClr val="dk1"/>
              </a:solidFill>
              <a:latin typeface="Times New Roman"/>
              <a:ea typeface="Times New Roman"/>
              <a:cs typeface="Times New Roman"/>
              <a:sym typeface="Times New Roman"/>
            </a:endParaRPr>
          </a:p>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22f8f62c11b_0_1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22f8f62c11b_0_1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data set contained 15 variables and 215 observations overall. The table shows each of the variables included.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22f8f62c11b_0_1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22f8f62c11b_0_1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Here is a outline of the data mining steps we took in analyzing the dataset. First we performed descriptive analytics to better understand the data. We then prepared the data for modeling by handling any missing values and outliers accordingly, creating dummy variables for the categorical variables in the data set, standardizing the numerical predictors, and dealing with the imbalance for the target class variable present in the data. We then partitioned the data into a training and validation set. Next was the modeling stage, in which we created an initial regression model. We then utilized the PCA, K-Means, and Hierarchical Clustering techniques and approaches to improve upon the initial model. Finally, we created the Bootstrap Forest and Neural Network models to further improve upon the model created using Hierarchical clustering.</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238c2a9e683_0_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238c2a9e683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400">
                <a:solidFill>
                  <a:schemeClr val="dk1"/>
                </a:solidFill>
                <a:latin typeface="Roboto"/>
                <a:ea typeface="Roboto"/>
                <a:cs typeface="Roboto"/>
                <a:sym typeface="Roboto"/>
              </a:rPr>
              <a:t>Descriptive analytics were performed on the quantitative variables and the qualitative variable including the target variable</a:t>
            </a:r>
            <a:endParaRPr sz="1400">
              <a:solidFill>
                <a:schemeClr val="dk1"/>
              </a:solidFill>
              <a:latin typeface="Roboto"/>
              <a:ea typeface="Roboto"/>
              <a:cs typeface="Roboto"/>
              <a:sym typeface="Roboto"/>
            </a:endParaRPr>
          </a:p>
          <a:p>
            <a:pPr marL="457200" lvl="0" indent="-305435" algn="l" rtl="0">
              <a:lnSpc>
                <a:spcPct val="95000"/>
              </a:lnSpc>
              <a:spcBef>
                <a:spcPts val="1200"/>
              </a:spcBef>
              <a:spcAft>
                <a:spcPts val="0"/>
              </a:spcAft>
              <a:buClr>
                <a:schemeClr val="dk1"/>
              </a:buClr>
              <a:buSzPts val="1210"/>
              <a:buFont typeface="Roboto"/>
              <a:buChar char="●"/>
            </a:pPr>
            <a:r>
              <a:rPr lang="en" sz="1210">
                <a:solidFill>
                  <a:schemeClr val="dk1"/>
                </a:solidFill>
                <a:latin typeface="Roboto"/>
                <a:ea typeface="Roboto"/>
                <a:cs typeface="Roboto"/>
                <a:sym typeface="Roboto"/>
              </a:rPr>
              <a:t>For the quantitative variables,  we examined the skewness of the data. The ssc_p variable represents the percentage the student received in 10th grade and was highly symmetric. The degree percentage variable, degree_p, was relatively symmetrical, with some outlier instances of students earning a high percentage. The hsc_p variable represents the percentage a student received in 12th grade the data for this variable is a bit negatively skewed. The ‘etest’ variable, representing the student’s scores in the employability test, was relatively symmetric with a slightly negative skew. The mba_p variable was also found to be relatively symmetrical, with a mean value of 62.3. The salary variable was very negatively skewed, with most students earning between 200,000 and 300,000 Rupee. </a:t>
            </a:r>
            <a:endParaRPr sz="1210">
              <a:solidFill>
                <a:schemeClr val="dk1"/>
              </a:solidFill>
              <a:latin typeface="Roboto"/>
              <a:ea typeface="Roboto"/>
              <a:cs typeface="Roboto"/>
              <a:sym typeface="Roboto"/>
            </a:endParaRPr>
          </a:p>
          <a:p>
            <a:pPr marL="457200" lvl="0" indent="-305435" algn="l" rtl="0">
              <a:lnSpc>
                <a:spcPct val="95000"/>
              </a:lnSpc>
              <a:spcBef>
                <a:spcPts val="0"/>
              </a:spcBef>
              <a:spcAft>
                <a:spcPts val="0"/>
              </a:spcAft>
              <a:buClr>
                <a:schemeClr val="dk1"/>
              </a:buClr>
              <a:buSzPts val="1210"/>
              <a:buFont typeface="Times New Roman"/>
              <a:buChar char="●"/>
            </a:pPr>
            <a:r>
              <a:rPr lang="en" sz="1210">
                <a:solidFill>
                  <a:schemeClr val="dk1"/>
                </a:solidFill>
                <a:latin typeface="Roboto"/>
                <a:ea typeface="Roboto"/>
                <a:cs typeface="Roboto"/>
                <a:sym typeface="Roboto"/>
              </a:rPr>
              <a:t>When examining the qualitative variables, the dataset was found to be unbalanced, given that the target variable Status had 148 records containing the value of “Placed” and 67 records containing the value of “Not Placed”. The dataset was also found to be biased, as gender is a significant factor affecting whether a student is placed, with almost twice as many males than females included in the dataset. </a:t>
            </a:r>
            <a:endParaRPr sz="1210">
              <a:solidFill>
                <a:schemeClr val="dk1"/>
              </a:solidFill>
              <a:latin typeface="Roboto"/>
              <a:ea typeface="Roboto"/>
              <a:cs typeface="Roboto"/>
              <a:sym typeface="Roboto"/>
            </a:endParaRPr>
          </a:p>
          <a:p>
            <a:pPr marL="457200" lvl="0" indent="-299085" algn="l" rtl="0">
              <a:lnSpc>
                <a:spcPct val="95000"/>
              </a:lnSpc>
              <a:spcBef>
                <a:spcPts val="0"/>
              </a:spcBef>
              <a:spcAft>
                <a:spcPts val="0"/>
              </a:spcAft>
              <a:buClr>
                <a:schemeClr val="dk1"/>
              </a:buClr>
              <a:buSzPts val="1110"/>
              <a:buFont typeface="Times New Roman"/>
              <a:buChar char="●"/>
            </a:pPr>
            <a:r>
              <a:rPr lang="en" sz="1210">
                <a:solidFill>
                  <a:schemeClr val="dk1"/>
                </a:solidFill>
                <a:latin typeface="Roboto"/>
                <a:ea typeface="Roboto"/>
                <a:cs typeface="Roboto"/>
                <a:sym typeface="Roboto"/>
              </a:rPr>
              <a:t>The analysis also identified several outliers, primarily for the salary variable, and moderate positive correlations between some of the quantitative variables. There was a moderately positive correlation </a:t>
            </a:r>
            <a:r>
              <a:rPr lang="en" sz="1310">
                <a:solidFill>
                  <a:schemeClr val="dk1"/>
                </a:solidFill>
                <a:latin typeface="Roboto"/>
                <a:ea typeface="Roboto"/>
                <a:cs typeface="Roboto"/>
                <a:sym typeface="Roboto"/>
              </a:rPr>
              <a:t>between secondary education percentage (10th grade) and higher secondary education percentage (12th grade). There is also a strong positive correlation between secondary school (10th grade) percentage and undergraduate degree percentage, with a correlation coefficient of .53. Additionally, a moderate positive correlation exists between higher education percentage (12th grade) and degree percentage with a correlation coefficient of .43</a:t>
            </a:r>
            <a:endParaRPr sz="1400">
              <a:solidFill>
                <a:schemeClr val="dk1"/>
              </a:solidFill>
              <a:latin typeface="Roboto"/>
              <a:ea typeface="Roboto"/>
              <a:cs typeface="Roboto"/>
              <a:sym typeface="Roboto"/>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22f8f62c11b_0_1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22f8f62c11b_0_1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23b354ff13e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23b354ff13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22f8f62c11b_0_1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 name="Google Shape;173;g22f8f62c11b_0_1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a:solidFill>
                  <a:schemeClr val="dk1"/>
                </a:solidFill>
                <a:latin typeface="Roboto"/>
                <a:ea typeface="Roboto"/>
                <a:cs typeface="Roboto"/>
                <a:sym typeface="Roboto"/>
              </a:rPr>
              <a:t>We ran a K-Means clustering algorithm on our dataset using the continuous predictor variables used in the initial logistic regression model. These were Std ssc_p, Std hsc_p, Std degree_p, Std etest_p, and Std mba_p. After running a K-Means clustering algorithm on our dataset,  the optimal number of clusters was identified as three and the three clusters were used in creating another logistic regression model. Overall, the regression model created after applying the K-Means Clustering technique was moderately accurate at predicting a student’s status. However, when comparing it to the initial logistic regression model that was created, it does not perform as well. Based on the Generalized RSquare value, RASE value, AUC value of the initial logistic regression model, the initial regression model is preferred over this model created using the K-Means Clustering technique. </a:t>
            </a:r>
            <a:endParaRPr>
              <a:solidFill>
                <a:schemeClr val="dk1"/>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238c2a9e683_0_128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 name="Google Shape;180;g238c2a9e683_0_12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22f8f62c11b_0_1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8" name="Google Shape;238;g22f8f62c11b_0_1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g23cbdb8ce00_0_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7" name="Google Shape;247;g23cbdb8ce00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g23a4058cbd4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6" name="Google Shape;256;g23a4058cbd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a:off x="1524800" y="672606"/>
            <a:ext cx="1081625" cy="1124950"/>
          </a:xfrm>
          <a:custGeom>
            <a:avLst/>
            <a:gdLst/>
            <a:ahLst/>
            <a:cxnLst/>
            <a:rect l="l" t="t" r="r" b="b"/>
            <a:pathLst>
              <a:path w="43265" h="44998" extrusionOk="0">
                <a:moveTo>
                  <a:pt x="0" y="44998"/>
                </a:moveTo>
                <a:lnTo>
                  <a:pt x="0" y="0"/>
                </a:lnTo>
                <a:lnTo>
                  <a:pt x="43265" y="0"/>
                </a:lnTo>
              </a:path>
            </a:pathLst>
          </a:custGeom>
          <a:noFill/>
          <a:ln w="28575" cap="flat" cmpd="sng">
            <a:solidFill>
              <a:schemeClr val="accent5"/>
            </a:solidFill>
            <a:prstDash val="solid"/>
            <a:miter lim="8000"/>
            <a:headEnd type="none" w="sm" len="sm"/>
            <a:tailEnd type="none" w="sm" len="sm"/>
          </a:ln>
        </p:spPr>
      </p:sp>
      <p:sp>
        <p:nvSpPr>
          <p:cNvPr id="11" name="Google Shape;11;p2"/>
          <p:cNvSpPr/>
          <p:nvPr/>
        </p:nvSpPr>
        <p:spPr>
          <a:xfrm rot="10800000">
            <a:off x="6537563" y="3342925"/>
            <a:ext cx="1081625" cy="1124950"/>
          </a:xfrm>
          <a:custGeom>
            <a:avLst/>
            <a:gdLst/>
            <a:ahLst/>
            <a:cxnLst/>
            <a:rect l="l" t="t" r="r" b="b"/>
            <a:pathLst>
              <a:path w="43265" h="44998" extrusionOk="0">
                <a:moveTo>
                  <a:pt x="0" y="44998"/>
                </a:moveTo>
                <a:lnTo>
                  <a:pt x="0" y="0"/>
                </a:lnTo>
                <a:lnTo>
                  <a:pt x="43265" y="0"/>
                </a:lnTo>
              </a:path>
            </a:pathLst>
          </a:custGeom>
          <a:noFill/>
          <a:ln w="28575" cap="flat" cmpd="sng">
            <a:solidFill>
              <a:schemeClr val="accent5"/>
            </a:solidFill>
            <a:prstDash val="solid"/>
            <a:miter lim="8000"/>
            <a:headEnd type="none" w="sm" len="sm"/>
            <a:tailEnd type="none" w="sm" len="sm"/>
          </a:ln>
        </p:spPr>
      </p:sp>
      <p:cxnSp>
        <p:nvCxnSpPr>
          <p:cNvPr id="12" name="Google Shape;12;p2"/>
          <p:cNvCxnSpPr/>
          <p:nvPr/>
        </p:nvCxnSpPr>
        <p:spPr>
          <a:xfrm>
            <a:off x="4359602" y="2817464"/>
            <a:ext cx="424800" cy="0"/>
          </a:xfrm>
          <a:prstGeom prst="straightConnector1">
            <a:avLst/>
          </a:prstGeom>
          <a:noFill/>
          <a:ln w="38100" cap="flat" cmpd="sng">
            <a:solidFill>
              <a:schemeClr val="accent4"/>
            </a:solidFill>
            <a:prstDash val="solid"/>
            <a:round/>
            <a:headEnd type="none" w="sm" len="sm"/>
            <a:tailEnd type="none" w="sm" len="sm"/>
          </a:ln>
        </p:spPr>
      </p:cxnSp>
      <p:sp>
        <p:nvSpPr>
          <p:cNvPr id="13" name="Google Shape;13;p2"/>
          <p:cNvSpPr txBox="1">
            <a:spLocks noGrp="1"/>
          </p:cNvSpPr>
          <p:nvPr>
            <p:ph type="ctrTitle"/>
          </p:nvPr>
        </p:nvSpPr>
        <p:spPr>
          <a:xfrm>
            <a:off x="1680302" y="1188925"/>
            <a:ext cx="5783400" cy="1457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000"/>
              <a:buNone/>
              <a:defRPr sz="4000"/>
            </a:lvl1pPr>
            <a:lvl2pPr lvl="1" algn="ctr">
              <a:spcBef>
                <a:spcPts val="0"/>
              </a:spcBef>
              <a:spcAft>
                <a:spcPts val="0"/>
              </a:spcAft>
              <a:buSzPts val="4000"/>
              <a:buNone/>
              <a:defRPr sz="4000"/>
            </a:lvl2pPr>
            <a:lvl3pPr lvl="2" algn="ctr">
              <a:spcBef>
                <a:spcPts val="0"/>
              </a:spcBef>
              <a:spcAft>
                <a:spcPts val="0"/>
              </a:spcAft>
              <a:buSzPts val="4000"/>
              <a:buNone/>
              <a:defRPr sz="4000"/>
            </a:lvl3pPr>
            <a:lvl4pPr lvl="3" algn="ctr">
              <a:spcBef>
                <a:spcPts val="0"/>
              </a:spcBef>
              <a:spcAft>
                <a:spcPts val="0"/>
              </a:spcAft>
              <a:buSzPts val="4000"/>
              <a:buNone/>
              <a:defRPr sz="4000"/>
            </a:lvl4pPr>
            <a:lvl5pPr lvl="4" algn="ctr">
              <a:spcBef>
                <a:spcPts val="0"/>
              </a:spcBef>
              <a:spcAft>
                <a:spcPts val="0"/>
              </a:spcAft>
              <a:buSzPts val="4000"/>
              <a:buNone/>
              <a:defRPr sz="4000"/>
            </a:lvl5pPr>
            <a:lvl6pPr lvl="5" algn="ctr">
              <a:spcBef>
                <a:spcPts val="0"/>
              </a:spcBef>
              <a:spcAft>
                <a:spcPts val="0"/>
              </a:spcAft>
              <a:buSzPts val="4000"/>
              <a:buNone/>
              <a:defRPr sz="4000"/>
            </a:lvl6pPr>
            <a:lvl7pPr lvl="6" algn="ctr">
              <a:spcBef>
                <a:spcPts val="0"/>
              </a:spcBef>
              <a:spcAft>
                <a:spcPts val="0"/>
              </a:spcAft>
              <a:buSzPts val="4000"/>
              <a:buNone/>
              <a:defRPr sz="4000"/>
            </a:lvl7pPr>
            <a:lvl8pPr lvl="7" algn="ctr">
              <a:spcBef>
                <a:spcPts val="0"/>
              </a:spcBef>
              <a:spcAft>
                <a:spcPts val="0"/>
              </a:spcAft>
              <a:buSzPts val="4000"/>
              <a:buNone/>
              <a:defRPr sz="4000"/>
            </a:lvl8pPr>
            <a:lvl9pPr lvl="8" algn="ctr">
              <a:spcBef>
                <a:spcPts val="0"/>
              </a:spcBef>
              <a:spcAft>
                <a:spcPts val="0"/>
              </a:spcAft>
              <a:buSzPts val="4000"/>
              <a:buNone/>
              <a:defRPr sz="4000"/>
            </a:lvl9pPr>
          </a:lstStyle>
          <a:p>
            <a:endParaRPr/>
          </a:p>
        </p:txBody>
      </p:sp>
      <p:sp>
        <p:nvSpPr>
          <p:cNvPr id="14" name="Google Shape;14;p2"/>
          <p:cNvSpPr txBox="1">
            <a:spLocks noGrp="1"/>
          </p:cNvSpPr>
          <p:nvPr>
            <p:ph type="subTitle" idx="1"/>
          </p:nvPr>
        </p:nvSpPr>
        <p:spPr>
          <a:xfrm>
            <a:off x="1680302" y="3049450"/>
            <a:ext cx="5783400" cy="9090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1pPr>
            <a:lvl2pPr lvl="1"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2pPr>
            <a:lvl3pPr lvl="2"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3pPr>
            <a:lvl4pPr lvl="3"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4pPr>
            <a:lvl5pPr lvl="4"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5pPr>
            <a:lvl6pPr lvl="5"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6pPr>
            <a:lvl7pPr lvl="6"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7pPr>
            <a:lvl8pPr lvl="7"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8pPr>
            <a:lvl9pPr lvl="8"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9pPr>
          </a:lstStyle>
          <a:p>
            <a:endParaRPr/>
          </a:p>
        </p:txBody>
      </p:sp>
      <p:sp>
        <p:nvSpPr>
          <p:cNvPr id="15" name="Google Shape;15;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6"/>
        <p:cNvGrpSpPr/>
        <p:nvPr/>
      </p:nvGrpSpPr>
      <p:grpSpPr>
        <a:xfrm>
          <a:off x="0" y="0"/>
          <a:ext cx="0" cy="0"/>
          <a:chOff x="0" y="0"/>
          <a:chExt cx="0" cy="0"/>
        </a:xfrm>
      </p:grpSpPr>
      <p:cxnSp>
        <p:nvCxnSpPr>
          <p:cNvPr id="17" name="Google Shape;17;p3"/>
          <p:cNvCxnSpPr/>
          <p:nvPr/>
        </p:nvCxnSpPr>
        <p:spPr>
          <a:xfrm>
            <a:off x="4359602" y="2817464"/>
            <a:ext cx="424800" cy="0"/>
          </a:xfrm>
          <a:prstGeom prst="straightConnector1">
            <a:avLst/>
          </a:prstGeom>
          <a:noFill/>
          <a:ln w="38100" cap="flat" cmpd="sng">
            <a:solidFill>
              <a:schemeClr val="accent4"/>
            </a:solidFill>
            <a:prstDash val="solid"/>
            <a:round/>
            <a:headEnd type="none" w="sm" len="sm"/>
            <a:tailEnd type="none" w="sm" len="sm"/>
          </a:ln>
        </p:spPr>
      </p:cxnSp>
      <p:sp>
        <p:nvSpPr>
          <p:cNvPr id="18" name="Google Shape;18;p3"/>
          <p:cNvSpPr txBox="1">
            <a:spLocks noGrp="1"/>
          </p:cNvSpPr>
          <p:nvPr>
            <p:ph type="title"/>
          </p:nvPr>
        </p:nvSpPr>
        <p:spPr>
          <a:xfrm>
            <a:off x="480750" y="1764950"/>
            <a:ext cx="8222100" cy="907500"/>
          </a:xfrm>
          <a:prstGeom prst="rect">
            <a:avLst/>
          </a:prstGeom>
        </p:spPr>
        <p:txBody>
          <a:bodyPr spcFirstLastPara="1" wrap="square" lIns="91425" tIns="91425" rIns="91425" bIns="91425" anchor="b" anchorCtr="0">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19" name="Google Shape;19;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cxnSp>
        <p:nvCxnSpPr>
          <p:cNvPr id="21" name="Google Shape;21;p4"/>
          <p:cNvCxnSpPr/>
          <p:nvPr/>
        </p:nvCxnSpPr>
        <p:spPr>
          <a:xfrm>
            <a:off x="492563" y="1260284"/>
            <a:ext cx="424800" cy="0"/>
          </a:xfrm>
          <a:prstGeom prst="straightConnector1">
            <a:avLst/>
          </a:prstGeom>
          <a:noFill/>
          <a:ln w="38100" cap="flat" cmpd="sng">
            <a:solidFill>
              <a:schemeClr val="accent4"/>
            </a:solidFill>
            <a:prstDash val="solid"/>
            <a:round/>
            <a:headEnd type="none" w="sm" len="sm"/>
            <a:tailEnd type="none" w="sm" len="sm"/>
          </a:ln>
        </p:spPr>
      </p:cxnSp>
      <p:sp>
        <p:nvSpPr>
          <p:cNvPr id="22" name="Google Shape;22;p4"/>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3" name="Google Shape;23;p4"/>
          <p:cNvSpPr txBox="1">
            <a:spLocks noGrp="1"/>
          </p:cNvSpPr>
          <p:nvPr>
            <p:ph type="body" idx="1"/>
          </p:nvPr>
        </p:nvSpPr>
        <p:spPr>
          <a:xfrm>
            <a:off x="387900" y="1489824"/>
            <a:ext cx="8368200" cy="30789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4" name="Google Shape;24;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5"/>
        <p:cNvGrpSpPr/>
        <p:nvPr/>
      </p:nvGrpSpPr>
      <p:grpSpPr>
        <a:xfrm>
          <a:off x="0" y="0"/>
          <a:ext cx="0" cy="0"/>
          <a:chOff x="0" y="0"/>
          <a:chExt cx="0" cy="0"/>
        </a:xfrm>
      </p:grpSpPr>
      <p:cxnSp>
        <p:nvCxnSpPr>
          <p:cNvPr id="26" name="Google Shape;26;p5"/>
          <p:cNvCxnSpPr/>
          <p:nvPr/>
        </p:nvCxnSpPr>
        <p:spPr>
          <a:xfrm>
            <a:off x="492563" y="1260284"/>
            <a:ext cx="424800" cy="0"/>
          </a:xfrm>
          <a:prstGeom prst="straightConnector1">
            <a:avLst/>
          </a:prstGeom>
          <a:noFill/>
          <a:ln w="38100" cap="flat" cmpd="sng">
            <a:solidFill>
              <a:schemeClr val="accent4"/>
            </a:solidFill>
            <a:prstDash val="solid"/>
            <a:round/>
            <a:headEnd type="none" w="sm" len="sm"/>
            <a:tailEnd type="none" w="sm" len="sm"/>
          </a:ln>
        </p:spPr>
      </p:cxnSp>
      <p:sp>
        <p:nvSpPr>
          <p:cNvPr id="27" name="Google Shape;27;p5"/>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8" name="Google Shape;28;p5"/>
          <p:cNvSpPr txBox="1">
            <a:spLocks noGrp="1"/>
          </p:cNvSpPr>
          <p:nvPr>
            <p:ph type="body" idx="1"/>
          </p:nvPr>
        </p:nvSpPr>
        <p:spPr>
          <a:xfrm>
            <a:off x="387900" y="1489825"/>
            <a:ext cx="3999900" cy="30789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9" name="Google Shape;29;p5"/>
          <p:cNvSpPr txBox="1">
            <a:spLocks noGrp="1"/>
          </p:cNvSpPr>
          <p:nvPr>
            <p:ph type="body" idx="2"/>
          </p:nvPr>
        </p:nvSpPr>
        <p:spPr>
          <a:xfrm>
            <a:off x="4756200" y="1489825"/>
            <a:ext cx="3999900" cy="30789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0" name="Google Shape;30;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1"/>
        <p:cNvGrpSpPr/>
        <p:nvPr/>
      </p:nvGrpSpPr>
      <p:grpSpPr>
        <a:xfrm>
          <a:off x="0" y="0"/>
          <a:ext cx="0" cy="0"/>
          <a:chOff x="0" y="0"/>
          <a:chExt cx="0" cy="0"/>
        </a:xfrm>
      </p:grpSpPr>
      <p:sp>
        <p:nvSpPr>
          <p:cNvPr id="32" name="Google Shape;32;p6"/>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3" name="Google Shape;33;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4"/>
        <p:cNvGrpSpPr/>
        <p:nvPr/>
      </p:nvGrpSpPr>
      <p:grpSpPr>
        <a:xfrm>
          <a:off x="0" y="0"/>
          <a:ext cx="0" cy="0"/>
          <a:chOff x="0" y="0"/>
          <a:chExt cx="0" cy="0"/>
        </a:xfrm>
      </p:grpSpPr>
      <p:cxnSp>
        <p:nvCxnSpPr>
          <p:cNvPr id="35" name="Google Shape;35;p7"/>
          <p:cNvCxnSpPr/>
          <p:nvPr/>
        </p:nvCxnSpPr>
        <p:spPr>
          <a:xfrm>
            <a:off x="489218" y="1412277"/>
            <a:ext cx="331500" cy="0"/>
          </a:xfrm>
          <a:prstGeom prst="straightConnector1">
            <a:avLst/>
          </a:prstGeom>
          <a:noFill/>
          <a:ln w="38100" cap="flat" cmpd="sng">
            <a:solidFill>
              <a:schemeClr val="accent4"/>
            </a:solidFill>
            <a:prstDash val="solid"/>
            <a:round/>
            <a:headEnd type="none" w="sm" len="sm"/>
            <a:tailEnd type="none" w="sm" len="sm"/>
          </a:ln>
        </p:spPr>
      </p:cxnSp>
      <p:sp>
        <p:nvSpPr>
          <p:cNvPr id="36" name="Google Shape;36;p7"/>
          <p:cNvSpPr txBox="1">
            <a:spLocks noGrp="1"/>
          </p:cNvSpPr>
          <p:nvPr>
            <p:ph type="title"/>
          </p:nvPr>
        </p:nvSpPr>
        <p:spPr>
          <a:xfrm>
            <a:off x="3879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7" name="Google Shape;37;p7"/>
          <p:cNvSpPr txBox="1">
            <a:spLocks noGrp="1"/>
          </p:cNvSpPr>
          <p:nvPr>
            <p:ph type="body" idx="1"/>
          </p:nvPr>
        </p:nvSpPr>
        <p:spPr>
          <a:xfrm>
            <a:off x="387900" y="1594025"/>
            <a:ext cx="2808000" cy="26811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8" name="Google Shape;38;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9"/>
        <p:cNvGrpSpPr/>
        <p:nvPr/>
      </p:nvGrpSpPr>
      <p:grpSpPr>
        <a:xfrm>
          <a:off x="0" y="0"/>
          <a:ext cx="0" cy="0"/>
          <a:chOff x="0" y="0"/>
          <a:chExt cx="0" cy="0"/>
        </a:xfrm>
      </p:grpSpPr>
      <p:sp>
        <p:nvSpPr>
          <p:cNvPr id="40" name="Google Shape;40;p8"/>
          <p:cNvSpPr txBox="1">
            <a:spLocks noGrp="1"/>
          </p:cNvSpPr>
          <p:nvPr>
            <p:ph type="title"/>
          </p:nvPr>
        </p:nvSpPr>
        <p:spPr>
          <a:xfrm>
            <a:off x="490250" y="526350"/>
            <a:ext cx="56187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41" name="Google Shape;41;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2"/>
        <p:cNvGrpSpPr/>
        <p:nvPr/>
      </p:nvGrpSpPr>
      <p:grpSpPr>
        <a:xfrm>
          <a:off x="0" y="0"/>
          <a:ext cx="0" cy="0"/>
          <a:chOff x="0" y="0"/>
          <a:chExt cx="0" cy="0"/>
        </a:xfrm>
      </p:grpSpPr>
      <p:sp>
        <p:nvSpPr>
          <p:cNvPr id="43" name="Google Shape;43;p9"/>
          <p:cNvSpPr/>
          <p:nvPr/>
        </p:nvSpPr>
        <p:spPr>
          <a:xfrm>
            <a:off x="4572000" y="-75"/>
            <a:ext cx="45720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4" name="Google Shape;44;p9"/>
          <p:cNvCxnSpPr/>
          <p:nvPr/>
        </p:nvCxnSpPr>
        <p:spPr>
          <a:xfrm>
            <a:off x="5029675" y="4495503"/>
            <a:ext cx="540900" cy="0"/>
          </a:xfrm>
          <a:prstGeom prst="straightConnector1">
            <a:avLst/>
          </a:prstGeom>
          <a:noFill/>
          <a:ln w="38100" cap="flat" cmpd="sng">
            <a:solidFill>
              <a:schemeClr val="accent5"/>
            </a:solidFill>
            <a:prstDash val="solid"/>
            <a:round/>
            <a:headEnd type="none" w="sm" len="sm"/>
            <a:tailEnd type="none" w="sm" len="sm"/>
          </a:ln>
        </p:spPr>
      </p:cxnSp>
      <p:sp>
        <p:nvSpPr>
          <p:cNvPr id="45" name="Google Shape;45;p9"/>
          <p:cNvSpPr txBox="1">
            <a:spLocks noGrp="1"/>
          </p:cNvSpPr>
          <p:nvPr>
            <p:ph type="title"/>
          </p:nvPr>
        </p:nvSpPr>
        <p:spPr>
          <a:xfrm>
            <a:off x="265500" y="1209075"/>
            <a:ext cx="4045200" cy="1506300"/>
          </a:xfrm>
          <a:prstGeom prst="rect">
            <a:avLst/>
          </a:prstGeom>
        </p:spPr>
        <p:txBody>
          <a:bodyPr spcFirstLastPara="1" wrap="square" lIns="91425" tIns="91425" rIns="91425" bIns="91425" anchor="b" anchorCtr="0">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a:endParaRPr/>
          </a:p>
        </p:txBody>
      </p:sp>
      <p:sp>
        <p:nvSpPr>
          <p:cNvPr id="46" name="Google Shape;46;p9"/>
          <p:cNvSpPr txBox="1">
            <a:spLocks noGrp="1"/>
          </p:cNvSpPr>
          <p:nvPr>
            <p:ph type="subTitle" idx="1"/>
          </p:nvPr>
        </p:nvSpPr>
        <p:spPr>
          <a:xfrm>
            <a:off x="265500" y="2769001"/>
            <a:ext cx="4045200" cy="13455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Clr>
                <a:schemeClr val="accent5"/>
              </a:buClr>
              <a:buSzPts val="2100"/>
              <a:buNone/>
              <a:defRPr sz="2100">
                <a:solidFill>
                  <a:schemeClr val="accent5"/>
                </a:solidFill>
              </a:defRPr>
            </a:lvl1pPr>
            <a:lvl2pPr lvl="1" algn="ctr">
              <a:lnSpc>
                <a:spcPct val="100000"/>
              </a:lnSpc>
              <a:spcBef>
                <a:spcPts val="0"/>
              </a:spcBef>
              <a:spcAft>
                <a:spcPts val="0"/>
              </a:spcAft>
              <a:buClr>
                <a:schemeClr val="accent5"/>
              </a:buClr>
              <a:buSzPts val="2100"/>
              <a:buNone/>
              <a:defRPr sz="2100">
                <a:solidFill>
                  <a:schemeClr val="accent5"/>
                </a:solidFill>
              </a:defRPr>
            </a:lvl2pPr>
            <a:lvl3pPr lvl="2" algn="ctr">
              <a:lnSpc>
                <a:spcPct val="100000"/>
              </a:lnSpc>
              <a:spcBef>
                <a:spcPts val="0"/>
              </a:spcBef>
              <a:spcAft>
                <a:spcPts val="0"/>
              </a:spcAft>
              <a:buClr>
                <a:schemeClr val="accent5"/>
              </a:buClr>
              <a:buSzPts val="2100"/>
              <a:buNone/>
              <a:defRPr sz="2100">
                <a:solidFill>
                  <a:schemeClr val="accent5"/>
                </a:solidFill>
              </a:defRPr>
            </a:lvl3pPr>
            <a:lvl4pPr lvl="3" algn="ctr">
              <a:lnSpc>
                <a:spcPct val="100000"/>
              </a:lnSpc>
              <a:spcBef>
                <a:spcPts val="0"/>
              </a:spcBef>
              <a:spcAft>
                <a:spcPts val="0"/>
              </a:spcAft>
              <a:buClr>
                <a:schemeClr val="accent5"/>
              </a:buClr>
              <a:buSzPts val="2100"/>
              <a:buNone/>
              <a:defRPr sz="2100">
                <a:solidFill>
                  <a:schemeClr val="accent5"/>
                </a:solidFill>
              </a:defRPr>
            </a:lvl4pPr>
            <a:lvl5pPr lvl="4" algn="ctr">
              <a:lnSpc>
                <a:spcPct val="100000"/>
              </a:lnSpc>
              <a:spcBef>
                <a:spcPts val="0"/>
              </a:spcBef>
              <a:spcAft>
                <a:spcPts val="0"/>
              </a:spcAft>
              <a:buClr>
                <a:schemeClr val="accent5"/>
              </a:buClr>
              <a:buSzPts val="2100"/>
              <a:buNone/>
              <a:defRPr sz="2100">
                <a:solidFill>
                  <a:schemeClr val="accent5"/>
                </a:solidFill>
              </a:defRPr>
            </a:lvl5pPr>
            <a:lvl6pPr lvl="5" algn="ctr">
              <a:lnSpc>
                <a:spcPct val="100000"/>
              </a:lnSpc>
              <a:spcBef>
                <a:spcPts val="0"/>
              </a:spcBef>
              <a:spcAft>
                <a:spcPts val="0"/>
              </a:spcAft>
              <a:buClr>
                <a:schemeClr val="accent5"/>
              </a:buClr>
              <a:buSzPts val="2100"/>
              <a:buNone/>
              <a:defRPr sz="2100">
                <a:solidFill>
                  <a:schemeClr val="accent5"/>
                </a:solidFill>
              </a:defRPr>
            </a:lvl6pPr>
            <a:lvl7pPr lvl="6" algn="ctr">
              <a:lnSpc>
                <a:spcPct val="100000"/>
              </a:lnSpc>
              <a:spcBef>
                <a:spcPts val="0"/>
              </a:spcBef>
              <a:spcAft>
                <a:spcPts val="0"/>
              </a:spcAft>
              <a:buClr>
                <a:schemeClr val="accent5"/>
              </a:buClr>
              <a:buSzPts val="2100"/>
              <a:buNone/>
              <a:defRPr sz="2100">
                <a:solidFill>
                  <a:schemeClr val="accent5"/>
                </a:solidFill>
              </a:defRPr>
            </a:lvl7pPr>
            <a:lvl8pPr lvl="7" algn="ctr">
              <a:lnSpc>
                <a:spcPct val="100000"/>
              </a:lnSpc>
              <a:spcBef>
                <a:spcPts val="0"/>
              </a:spcBef>
              <a:spcAft>
                <a:spcPts val="0"/>
              </a:spcAft>
              <a:buClr>
                <a:schemeClr val="accent5"/>
              </a:buClr>
              <a:buSzPts val="2100"/>
              <a:buNone/>
              <a:defRPr sz="2100">
                <a:solidFill>
                  <a:schemeClr val="accent5"/>
                </a:solidFill>
              </a:defRPr>
            </a:lvl8pPr>
            <a:lvl9pPr lvl="8" algn="ctr">
              <a:lnSpc>
                <a:spcPct val="100000"/>
              </a:lnSpc>
              <a:spcBef>
                <a:spcPts val="0"/>
              </a:spcBef>
              <a:spcAft>
                <a:spcPts val="0"/>
              </a:spcAft>
              <a:buClr>
                <a:schemeClr val="accent5"/>
              </a:buClr>
              <a:buSzPts val="2100"/>
              <a:buNone/>
              <a:defRPr sz="2100">
                <a:solidFill>
                  <a:schemeClr val="accent5"/>
                </a:solidFill>
              </a:defRPr>
            </a:lvl9pPr>
          </a:lstStyle>
          <a:p>
            <a:endParaRPr/>
          </a:p>
        </p:txBody>
      </p:sp>
      <p:sp>
        <p:nvSpPr>
          <p:cNvPr id="47" name="Google Shape;47;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8" name="Google Shape;48;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9"/>
        <p:cNvGrpSpPr/>
        <p:nvPr/>
      </p:nvGrpSpPr>
      <p:grpSpPr>
        <a:xfrm>
          <a:off x="0" y="0"/>
          <a:ext cx="0" cy="0"/>
          <a:chOff x="0" y="0"/>
          <a:chExt cx="0" cy="0"/>
        </a:xfrm>
      </p:grpSpPr>
      <p:sp>
        <p:nvSpPr>
          <p:cNvPr id="50" name="Google Shape;50;p10"/>
          <p:cNvSpPr txBox="1">
            <a:spLocks noGrp="1"/>
          </p:cNvSpPr>
          <p:nvPr>
            <p:ph type="body" idx="1"/>
          </p:nvPr>
        </p:nvSpPr>
        <p:spPr>
          <a:xfrm>
            <a:off x="319500" y="4233725"/>
            <a:ext cx="5998800" cy="5988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Font typeface="Roboto Slab"/>
              <a:buNone/>
              <a:defRPr>
                <a:latin typeface="Roboto Slab"/>
                <a:ea typeface="Roboto Slab"/>
                <a:cs typeface="Roboto Slab"/>
                <a:sym typeface="Roboto Slab"/>
              </a:defRPr>
            </a:lvl1pPr>
          </a:lstStyle>
          <a:p>
            <a:endParaRPr/>
          </a:p>
        </p:txBody>
      </p:sp>
      <p:sp>
        <p:nvSpPr>
          <p:cNvPr id="51" name="Google Shape;51;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2"/>
        <p:cNvGrpSpPr/>
        <p:nvPr/>
      </p:nvGrpSpPr>
      <p:grpSpPr>
        <a:xfrm>
          <a:off x="0" y="0"/>
          <a:ext cx="0" cy="0"/>
          <a:chOff x="0" y="0"/>
          <a:chExt cx="0" cy="0"/>
        </a:xfrm>
      </p:grpSpPr>
      <p:sp>
        <p:nvSpPr>
          <p:cNvPr id="53" name="Google Shape;53;p11"/>
          <p:cNvSpPr/>
          <p:nvPr/>
        </p:nvSpPr>
        <p:spPr>
          <a:xfrm>
            <a:off x="150" y="5076825"/>
            <a:ext cx="9143700" cy="666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11"/>
          <p:cNvSpPr txBox="1">
            <a:spLocks noGrp="1"/>
          </p:cNvSpPr>
          <p:nvPr>
            <p:ph type="title" hasCustomPrompt="1"/>
          </p:nvPr>
        </p:nvSpPr>
        <p:spPr>
          <a:xfrm>
            <a:off x="387900" y="1152450"/>
            <a:ext cx="8368200" cy="15384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accent5"/>
              </a:buClr>
              <a:buSzPts val="13000"/>
              <a:buNone/>
              <a:defRPr sz="13000">
                <a:solidFill>
                  <a:schemeClr val="accent5"/>
                </a:solidFill>
              </a:defRPr>
            </a:lvl1pPr>
            <a:lvl2pPr lvl="1" algn="ctr">
              <a:spcBef>
                <a:spcPts val="0"/>
              </a:spcBef>
              <a:spcAft>
                <a:spcPts val="0"/>
              </a:spcAft>
              <a:buClr>
                <a:schemeClr val="accent5"/>
              </a:buClr>
              <a:buSzPts val="13000"/>
              <a:buNone/>
              <a:defRPr sz="13000">
                <a:solidFill>
                  <a:schemeClr val="accent5"/>
                </a:solidFill>
              </a:defRPr>
            </a:lvl2pPr>
            <a:lvl3pPr lvl="2" algn="ctr">
              <a:spcBef>
                <a:spcPts val="0"/>
              </a:spcBef>
              <a:spcAft>
                <a:spcPts val="0"/>
              </a:spcAft>
              <a:buClr>
                <a:schemeClr val="accent5"/>
              </a:buClr>
              <a:buSzPts val="13000"/>
              <a:buNone/>
              <a:defRPr sz="13000">
                <a:solidFill>
                  <a:schemeClr val="accent5"/>
                </a:solidFill>
              </a:defRPr>
            </a:lvl3pPr>
            <a:lvl4pPr lvl="3" algn="ctr">
              <a:spcBef>
                <a:spcPts val="0"/>
              </a:spcBef>
              <a:spcAft>
                <a:spcPts val="0"/>
              </a:spcAft>
              <a:buClr>
                <a:schemeClr val="accent5"/>
              </a:buClr>
              <a:buSzPts val="13000"/>
              <a:buNone/>
              <a:defRPr sz="13000">
                <a:solidFill>
                  <a:schemeClr val="accent5"/>
                </a:solidFill>
              </a:defRPr>
            </a:lvl4pPr>
            <a:lvl5pPr lvl="4" algn="ctr">
              <a:spcBef>
                <a:spcPts val="0"/>
              </a:spcBef>
              <a:spcAft>
                <a:spcPts val="0"/>
              </a:spcAft>
              <a:buClr>
                <a:schemeClr val="accent5"/>
              </a:buClr>
              <a:buSzPts val="13000"/>
              <a:buNone/>
              <a:defRPr sz="13000">
                <a:solidFill>
                  <a:schemeClr val="accent5"/>
                </a:solidFill>
              </a:defRPr>
            </a:lvl5pPr>
            <a:lvl6pPr lvl="5" algn="ctr">
              <a:spcBef>
                <a:spcPts val="0"/>
              </a:spcBef>
              <a:spcAft>
                <a:spcPts val="0"/>
              </a:spcAft>
              <a:buClr>
                <a:schemeClr val="accent5"/>
              </a:buClr>
              <a:buSzPts val="13000"/>
              <a:buNone/>
              <a:defRPr sz="13000">
                <a:solidFill>
                  <a:schemeClr val="accent5"/>
                </a:solidFill>
              </a:defRPr>
            </a:lvl6pPr>
            <a:lvl7pPr lvl="6" algn="ctr">
              <a:spcBef>
                <a:spcPts val="0"/>
              </a:spcBef>
              <a:spcAft>
                <a:spcPts val="0"/>
              </a:spcAft>
              <a:buClr>
                <a:schemeClr val="accent5"/>
              </a:buClr>
              <a:buSzPts val="13000"/>
              <a:buNone/>
              <a:defRPr sz="13000">
                <a:solidFill>
                  <a:schemeClr val="accent5"/>
                </a:solidFill>
              </a:defRPr>
            </a:lvl7pPr>
            <a:lvl8pPr lvl="7" algn="ctr">
              <a:spcBef>
                <a:spcPts val="0"/>
              </a:spcBef>
              <a:spcAft>
                <a:spcPts val="0"/>
              </a:spcAft>
              <a:buClr>
                <a:schemeClr val="accent5"/>
              </a:buClr>
              <a:buSzPts val="13000"/>
              <a:buNone/>
              <a:defRPr sz="13000">
                <a:solidFill>
                  <a:schemeClr val="accent5"/>
                </a:solidFill>
              </a:defRPr>
            </a:lvl8pPr>
            <a:lvl9pPr lvl="8" algn="ctr">
              <a:spcBef>
                <a:spcPts val="0"/>
              </a:spcBef>
              <a:spcAft>
                <a:spcPts val="0"/>
              </a:spcAft>
              <a:buClr>
                <a:schemeClr val="accent5"/>
              </a:buClr>
              <a:buSzPts val="13000"/>
              <a:buNone/>
              <a:defRPr sz="13000">
                <a:solidFill>
                  <a:schemeClr val="accent5"/>
                </a:solidFill>
              </a:defRPr>
            </a:lvl9pPr>
          </a:lstStyle>
          <a:p>
            <a:r>
              <a:t>xx%</a:t>
            </a:r>
          </a:p>
        </p:txBody>
      </p:sp>
      <p:sp>
        <p:nvSpPr>
          <p:cNvPr id="55" name="Google Shape;55;p11"/>
          <p:cNvSpPr txBox="1">
            <a:spLocks noGrp="1"/>
          </p:cNvSpPr>
          <p:nvPr>
            <p:ph type="body" idx="1"/>
          </p:nvPr>
        </p:nvSpPr>
        <p:spPr>
          <a:xfrm>
            <a:off x="387900" y="2919450"/>
            <a:ext cx="8368200" cy="10716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56" name="Google Shape;56;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7"/>
        <p:cNvGrpSpPr/>
        <p:nvPr/>
      </p:nvGrpSpPr>
      <p:grpSpPr>
        <a:xfrm>
          <a:off x="0" y="0"/>
          <a:ext cx="0" cy="0"/>
          <a:chOff x="0" y="0"/>
          <a:chExt cx="0" cy="0"/>
        </a:xfrm>
      </p:grpSpPr>
      <p:sp>
        <p:nvSpPr>
          <p:cNvPr id="58" name="Google Shape;58;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rina">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87900" y="458025"/>
            <a:ext cx="8368200" cy="686100"/>
          </a:xfrm>
          <a:prstGeom prst="rect">
            <a:avLst/>
          </a:prstGeom>
          <a:noFill/>
          <a:ln>
            <a:noFill/>
          </a:ln>
        </p:spPr>
        <p:txBody>
          <a:bodyPr spcFirstLastPara="1" wrap="square" lIns="91425" tIns="91425" rIns="91425" bIns="91425" anchor="b" anchorCtr="0">
            <a:normAutofit/>
          </a:bodyPr>
          <a:lstStyle>
            <a:lvl1pPr lvl="0">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1pPr>
            <a:lvl2pPr lvl="1">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2pPr>
            <a:lvl3pPr lvl="2">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3pPr>
            <a:lvl4pPr lvl="3">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4pPr>
            <a:lvl5pPr lvl="4">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5pPr>
            <a:lvl6pPr lvl="5">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6pPr>
            <a:lvl7pPr lvl="6">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7pPr>
            <a:lvl8pPr lvl="7">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8pPr>
            <a:lvl9pPr lvl="8">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9pPr>
          </a:lstStyle>
          <a:p>
            <a:endParaRPr/>
          </a:p>
        </p:txBody>
      </p:sp>
      <p:sp>
        <p:nvSpPr>
          <p:cNvPr id="7" name="Google Shape;7;p1"/>
          <p:cNvSpPr txBox="1">
            <a:spLocks noGrp="1"/>
          </p:cNvSpPr>
          <p:nvPr>
            <p:ph type="body" idx="1"/>
          </p:nvPr>
        </p:nvSpPr>
        <p:spPr>
          <a:xfrm>
            <a:off x="387900" y="1489824"/>
            <a:ext cx="8368200" cy="30789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1"/>
              </a:buClr>
              <a:buSzPts val="1800"/>
              <a:buFont typeface="Roboto"/>
              <a:buChar char="●"/>
              <a:defRPr sz="1800">
                <a:solidFill>
                  <a:schemeClr val="dk1"/>
                </a:solidFill>
                <a:latin typeface="Roboto"/>
                <a:ea typeface="Roboto"/>
                <a:cs typeface="Roboto"/>
                <a:sym typeface="Roboto"/>
              </a:defRPr>
            </a:lvl1pPr>
            <a:lvl2pPr marL="914400" lvl="1"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2pPr>
            <a:lvl3pPr marL="1371600" lvl="2"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3pPr>
            <a:lvl4pPr marL="1828800" lvl="3"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4pPr>
            <a:lvl5pPr marL="2286000" lvl="4"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5pPr>
            <a:lvl6pPr marL="2743200" lvl="5"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6pPr>
            <a:lvl7pPr marL="3200400" lvl="6"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7pPr>
            <a:lvl8pPr marL="3657600" lvl="7"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8pPr>
            <a:lvl9pPr marL="4114800" lvl="8"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1"/>
                </a:solidFill>
                <a:latin typeface="Roboto"/>
                <a:ea typeface="Roboto"/>
                <a:cs typeface="Roboto"/>
                <a:sym typeface="Roboto"/>
              </a:defRPr>
            </a:lvl1pPr>
            <a:lvl2pPr lvl="1" algn="r">
              <a:buNone/>
              <a:defRPr sz="1000">
                <a:solidFill>
                  <a:schemeClr val="dk1"/>
                </a:solidFill>
                <a:latin typeface="Roboto"/>
                <a:ea typeface="Roboto"/>
                <a:cs typeface="Roboto"/>
                <a:sym typeface="Roboto"/>
              </a:defRPr>
            </a:lvl2pPr>
            <a:lvl3pPr lvl="2" algn="r">
              <a:buNone/>
              <a:defRPr sz="1000">
                <a:solidFill>
                  <a:schemeClr val="dk1"/>
                </a:solidFill>
                <a:latin typeface="Roboto"/>
                <a:ea typeface="Roboto"/>
                <a:cs typeface="Roboto"/>
                <a:sym typeface="Roboto"/>
              </a:defRPr>
            </a:lvl3pPr>
            <a:lvl4pPr lvl="3" algn="r">
              <a:buNone/>
              <a:defRPr sz="1000">
                <a:solidFill>
                  <a:schemeClr val="dk1"/>
                </a:solidFill>
                <a:latin typeface="Roboto"/>
                <a:ea typeface="Roboto"/>
                <a:cs typeface="Roboto"/>
                <a:sym typeface="Roboto"/>
              </a:defRPr>
            </a:lvl4pPr>
            <a:lvl5pPr lvl="4" algn="r">
              <a:buNone/>
              <a:defRPr sz="1000">
                <a:solidFill>
                  <a:schemeClr val="dk1"/>
                </a:solidFill>
                <a:latin typeface="Roboto"/>
                <a:ea typeface="Roboto"/>
                <a:cs typeface="Roboto"/>
                <a:sym typeface="Roboto"/>
              </a:defRPr>
            </a:lvl5pPr>
            <a:lvl6pPr lvl="5" algn="r">
              <a:buNone/>
              <a:defRPr sz="1000">
                <a:solidFill>
                  <a:schemeClr val="dk1"/>
                </a:solidFill>
                <a:latin typeface="Roboto"/>
                <a:ea typeface="Roboto"/>
                <a:cs typeface="Roboto"/>
                <a:sym typeface="Roboto"/>
              </a:defRPr>
            </a:lvl6pPr>
            <a:lvl7pPr lvl="6" algn="r">
              <a:buNone/>
              <a:defRPr sz="1000">
                <a:solidFill>
                  <a:schemeClr val="dk1"/>
                </a:solidFill>
                <a:latin typeface="Roboto"/>
                <a:ea typeface="Roboto"/>
                <a:cs typeface="Roboto"/>
                <a:sym typeface="Roboto"/>
              </a:defRPr>
            </a:lvl7pPr>
            <a:lvl8pPr lvl="7" algn="r">
              <a:buNone/>
              <a:defRPr sz="1000">
                <a:solidFill>
                  <a:schemeClr val="dk1"/>
                </a:solidFill>
                <a:latin typeface="Roboto"/>
                <a:ea typeface="Roboto"/>
                <a:cs typeface="Roboto"/>
                <a:sym typeface="Roboto"/>
              </a:defRPr>
            </a:lvl8pPr>
            <a:lvl9pPr lvl="8" algn="r">
              <a:buNone/>
              <a:defRPr sz="1000">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sp>
        <p:nvSpPr>
          <p:cNvPr id="63" name="Google Shape;63;p13"/>
          <p:cNvSpPr txBox="1">
            <a:spLocks noGrp="1"/>
          </p:cNvSpPr>
          <p:nvPr>
            <p:ph type="ctrTitle"/>
          </p:nvPr>
        </p:nvSpPr>
        <p:spPr>
          <a:xfrm>
            <a:off x="1644000" y="862100"/>
            <a:ext cx="5783400" cy="9609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SzPts val="990"/>
              <a:buNone/>
            </a:pPr>
            <a:r>
              <a:rPr lang="en" sz="2300"/>
              <a:t>Job Placement Classification Through Data Mining and Analytics</a:t>
            </a:r>
            <a:endParaRPr sz="2300"/>
          </a:p>
        </p:txBody>
      </p:sp>
      <p:sp>
        <p:nvSpPr>
          <p:cNvPr id="64" name="Google Shape;64;p13"/>
          <p:cNvSpPr txBox="1">
            <a:spLocks noGrp="1"/>
          </p:cNvSpPr>
          <p:nvPr>
            <p:ph type="subTitle" idx="1"/>
          </p:nvPr>
        </p:nvSpPr>
        <p:spPr>
          <a:xfrm>
            <a:off x="1680302" y="3434400"/>
            <a:ext cx="5783400" cy="909000"/>
          </a:xfrm>
          <a:prstGeom prst="rect">
            <a:avLst/>
          </a:prstGeom>
        </p:spPr>
        <p:txBody>
          <a:bodyPr spcFirstLastPara="1" wrap="square" lIns="91425" tIns="91425" rIns="91425" bIns="91425" anchor="t" anchorCtr="0">
            <a:normAutofit fontScale="55000" lnSpcReduction="10000"/>
          </a:bodyPr>
          <a:lstStyle/>
          <a:p>
            <a:pPr marL="0" lvl="0" indent="0" algn="ctr" rtl="0">
              <a:spcBef>
                <a:spcPts val="0"/>
              </a:spcBef>
              <a:spcAft>
                <a:spcPts val="0"/>
              </a:spcAft>
              <a:buNone/>
            </a:pPr>
            <a:r>
              <a:rPr lang="en"/>
              <a:t>Group 4:</a:t>
            </a:r>
            <a:endParaRPr/>
          </a:p>
          <a:p>
            <a:pPr marL="0" lvl="0" indent="0" algn="ctr" rtl="0">
              <a:spcBef>
                <a:spcPts val="0"/>
              </a:spcBef>
              <a:spcAft>
                <a:spcPts val="0"/>
              </a:spcAft>
              <a:buNone/>
            </a:pPr>
            <a:r>
              <a:rPr lang="en"/>
              <a:t>Mahyar Arani</a:t>
            </a:r>
            <a:endParaRPr/>
          </a:p>
          <a:p>
            <a:pPr marL="0" lvl="0" indent="0" algn="ctr" rtl="0">
              <a:spcBef>
                <a:spcPts val="0"/>
              </a:spcBef>
              <a:spcAft>
                <a:spcPts val="0"/>
              </a:spcAft>
              <a:buNone/>
            </a:pPr>
            <a:r>
              <a:rPr lang="en"/>
              <a:t>Kayla Salmeron</a:t>
            </a:r>
            <a:endParaRPr/>
          </a:p>
          <a:p>
            <a:pPr marL="0" lvl="0" indent="0" algn="ctr" rtl="0">
              <a:spcBef>
                <a:spcPts val="0"/>
              </a:spcBef>
              <a:spcAft>
                <a:spcPts val="0"/>
              </a:spcAft>
              <a:buNone/>
            </a:pPr>
            <a:r>
              <a:rPr lang="en"/>
              <a:t>Jordan Banks</a:t>
            </a:r>
            <a:endParaRPr/>
          </a:p>
        </p:txBody>
      </p:sp>
      <p:pic>
        <p:nvPicPr>
          <p:cNvPr id="65" name="Google Shape;65;p13"/>
          <p:cNvPicPr preferRelativeResize="0"/>
          <p:nvPr/>
        </p:nvPicPr>
        <p:blipFill>
          <a:blip r:embed="rId3">
            <a:alphaModFix/>
          </a:blip>
          <a:stretch>
            <a:fillRect/>
          </a:stretch>
        </p:blipFill>
        <p:spPr>
          <a:xfrm>
            <a:off x="3114600" y="1881775"/>
            <a:ext cx="2914800" cy="14574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14"/>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a:t>Introduction and Business Problem</a:t>
            </a:r>
            <a:endParaRPr/>
          </a:p>
        </p:txBody>
      </p:sp>
      <p:sp>
        <p:nvSpPr>
          <p:cNvPr id="71" name="Google Shape;71;p14"/>
          <p:cNvSpPr txBox="1">
            <a:spLocks noGrp="1"/>
          </p:cNvSpPr>
          <p:nvPr>
            <p:ph type="body" idx="1"/>
          </p:nvPr>
        </p:nvSpPr>
        <p:spPr>
          <a:xfrm>
            <a:off x="387900" y="1489824"/>
            <a:ext cx="8368200" cy="3078900"/>
          </a:xfrm>
          <a:prstGeom prst="rect">
            <a:avLst/>
          </a:prstGeom>
        </p:spPr>
        <p:txBody>
          <a:bodyPr spcFirstLastPara="1" wrap="square" lIns="91425" tIns="91425" rIns="91425" bIns="91425" anchor="t" anchorCtr="0">
            <a:normAutofit lnSpcReduction="20000"/>
          </a:bodyPr>
          <a:lstStyle/>
          <a:p>
            <a:pPr marL="0" lvl="0" indent="0" algn="l" rtl="0">
              <a:spcBef>
                <a:spcPts val="0"/>
              </a:spcBef>
              <a:spcAft>
                <a:spcPts val="1200"/>
              </a:spcAft>
              <a:buNone/>
            </a:pPr>
            <a:r>
              <a:rPr lang="en"/>
              <a:t>The objective of our report is to evaluate a college student’s likelihood of job placement based upon a variety of criteria such as work experience, degree specialization, and prior educational qualifications.  Ultimately we will assess the predictive capability of these independent variables, along with conducting an investigation into the overall value propositions of different modeling techniques.  Our findings will be useful to both students intent on bolstering their resumes and to recruiters working on behalf of organizations pinpointing key characteristics in prospective employees.  Included in our presentation is a detailed description of data, a review of the modeling techniques tested, and lastly a set of recommendations made at the conclusion of our descriptive analysis.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15"/>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a:t>Investigating Questions</a:t>
            </a:r>
            <a:endParaRPr/>
          </a:p>
        </p:txBody>
      </p:sp>
      <p:sp>
        <p:nvSpPr>
          <p:cNvPr id="77" name="Google Shape;77;p15"/>
          <p:cNvSpPr txBox="1">
            <a:spLocks noGrp="1"/>
          </p:cNvSpPr>
          <p:nvPr>
            <p:ph type="body" idx="1"/>
          </p:nvPr>
        </p:nvSpPr>
        <p:spPr>
          <a:xfrm>
            <a:off x="387900" y="1489824"/>
            <a:ext cx="8368200" cy="3078900"/>
          </a:xfrm>
          <a:prstGeom prst="rect">
            <a:avLst/>
          </a:prstGeom>
        </p:spPr>
        <p:txBody>
          <a:bodyPr spcFirstLastPara="1" wrap="square" lIns="91425" tIns="91425" rIns="91425" bIns="91425" anchor="t" anchorCtr="0">
            <a:normAutofit lnSpcReduction="10000"/>
          </a:bodyPr>
          <a:lstStyle/>
          <a:p>
            <a:pPr marL="0" lvl="0" indent="0" algn="just" rtl="0">
              <a:lnSpc>
                <a:spcPct val="120000"/>
              </a:lnSpc>
              <a:spcBef>
                <a:spcPts val="0"/>
              </a:spcBef>
              <a:spcAft>
                <a:spcPts val="0"/>
              </a:spcAft>
              <a:buNone/>
            </a:pPr>
            <a:r>
              <a:rPr lang="en" sz="1600"/>
              <a:t>The following are the main questions that will be investigated during our analysis: </a:t>
            </a:r>
            <a:endParaRPr sz="1600"/>
          </a:p>
          <a:p>
            <a:pPr marL="457200" lvl="0" indent="0" algn="just" rtl="0">
              <a:lnSpc>
                <a:spcPct val="120000"/>
              </a:lnSpc>
              <a:spcBef>
                <a:spcPts val="600"/>
              </a:spcBef>
              <a:spcAft>
                <a:spcPts val="0"/>
              </a:spcAft>
              <a:buNone/>
            </a:pPr>
            <a:r>
              <a:rPr lang="en" sz="1600"/>
              <a:t>1. What factors are significant predictors of job placement? </a:t>
            </a:r>
            <a:endParaRPr sz="1600"/>
          </a:p>
          <a:p>
            <a:pPr marL="457200" lvl="0" indent="0" algn="just" rtl="0">
              <a:lnSpc>
                <a:spcPct val="120000"/>
              </a:lnSpc>
              <a:spcBef>
                <a:spcPts val="600"/>
              </a:spcBef>
              <a:spcAft>
                <a:spcPts val="0"/>
              </a:spcAft>
              <a:buNone/>
            </a:pPr>
            <a:r>
              <a:rPr lang="en" sz="1600"/>
              <a:t>2. Does a student’s overall percentage grades for their secondary and higher secondary education (10th and 12th grade respectively) have any effect on whether they are placed after college? </a:t>
            </a:r>
            <a:endParaRPr sz="1600"/>
          </a:p>
          <a:p>
            <a:pPr marL="457200" lvl="0" indent="0" algn="just" rtl="0">
              <a:lnSpc>
                <a:spcPct val="120000"/>
              </a:lnSpc>
              <a:spcBef>
                <a:spcPts val="600"/>
              </a:spcBef>
              <a:spcAft>
                <a:spcPts val="0"/>
              </a:spcAft>
              <a:buNone/>
            </a:pPr>
            <a:r>
              <a:rPr lang="en" sz="1600"/>
              <a:t>3. What degrees are currently being favored by employers? </a:t>
            </a:r>
            <a:endParaRPr sz="1600"/>
          </a:p>
          <a:p>
            <a:pPr marL="457200" lvl="0" indent="0" algn="just" rtl="0">
              <a:lnSpc>
                <a:spcPct val="120000"/>
              </a:lnSpc>
              <a:spcBef>
                <a:spcPts val="600"/>
              </a:spcBef>
              <a:spcAft>
                <a:spcPts val="0"/>
              </a:spcAft>
              <a:buNone/>
            </a:pPr>
            <a:r>
              <a:rPr lang="en" sz="1600"/>
              <a:t>4. Does having prior work experience significantly impact whether a student is placed? </a:t>
            </a:r>
            <a:endParaRPr sz="1600"/>
          </a:p>
          <a:p>
            <a:pPr marL="0" lvl="0" indent="0" algn="just" rtl="0">
              <a:lnSpc>
                <a:spcPct val="120000"/>
              </a:lnSpc>
              <a:spcBef>
                <a:spcPts val="600"/>
              </a:spcBef>
              <a:spcAft>
                <a:spcPts val="0"/>
              </a:spcAft>
              <a:buNone/>
            </a:pPr>
            <a:endParaRPr sz="1200">
              <a:solidFill>
                <a:srgbClr val="000000"/>
              </a:solidFill>
              <a:latin typeface="Arial"/>
              <a:ea typeface="Arial"/>
              <a:cs typeface="Arial"/>
              <a:sym typeface="Arial"/>
            </a:endParaRPr>
          </a:p>
          <a:p>
            <a:pPr marL="0" lvl="0" indent="0" algn="l" rtl="0">
              <a:spcBef>
                <a:spcPts val="600"/>
              </a:spcBef>
              <a:spcAft>
                <a:spcPts val="1200"/>
              </a:spcAft>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p16"/>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a:t>Data Description</a:t>
            </a:r>
            <a:endParaRPr/>
          </a:p>
        </p:txBody>
      </p:sp>
      <p:sp>
        <p:nvSpPr>
          <p:cNvPr id="83" name="Google Shape;83;p16"/>
          <p:cNvSpPr/>
          <p:nvPr/>
        </p:nvSpPr>
        <p:spPr>
          <a:xfrm>
            <a:off x="7106650" y="2404663"/>
            <a:ext cx="732300" cy="803700"/>
          </a:xfrm>
          <a:prstGeom prst="can">
            <a:avLst>
              <a:gd name="adj" fmla="val 25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200"/>
              <a:t>Dataset</a:t>
            </a:r>
            <a:endParaRPr sz="1200"/>
          </a:p>
        </p:txBody>
      </p:sp>
      <p:sp>
        <p:nvSpPr>
          <p:cNvPr id="84" name="Google Shape;84;p16"/>
          <p:cNvSpPr txBox="1"/>
          <p:nvPr/>
        </p:nvSpPr>
        <p:spPr>
          <a:xfrm>
            <a:off x="6508450" y="3604263"/>
            <a:ext cx="19287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chemeClr val="dk1"/>
                </a:solidFill>
                <a:latin typeface="Roboto"/>
                <a:ea typeface="Roboto"/>
                <a:cs typeface="Roboto"/>
                <a:sym typeface="Roboto"/>
              </a:rPr>
              <a:t>215 Observations</a:t>
            </a:r>
            <a:endParaRPr>
              <a:solidFill>
                <a:schemeClr val="dk1"/>
              </a:solidFill>
              <a:latin typeface="Roboto"/>
              <a:ea typeface="Roboto"/>
              <a:cs typeface="Roboto"/>
              <a:sym typeface="Roboto"/>
            </a:endParaRPr>
          </a:p>
        </p:txBody>
      </p:sp>
      <p:sp>
        <p:nvSpPr>
          <p:cNvPr id="85" name="Google Shape;85;p16"/>
          <p:cNvSpPr txBox="1"/>
          <p:nvPr/>
        </p:nvSpPr>
        <p:spPr>
          <a:xfrm>
            <a:off x="6515050" y="1608575"/>
            <a:ext cx="19287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chemeClr val="dk1"/>
                </a:solidFill>
                <a:latin typeface="Roboto"/>
                <a:ea typeface="Roboto"/>
                <a:cs typeface="Roboto"/>
                <a:sym typeface="Roboto"/>
              </a:rPr>
              <a:t>15 Variables</a:t>
            </a:r>
            <a:endParaRPr>
              <a:solidFill>
                <a:schemeClr val="dk1"/>
              </a:solidFill>
              <a:latin typeface="Roboto"/>
              <a:ea typeface="Roboto"/>
              <a:cs typeface="Roboto"/>
              <a:sym typeface="Roboto"/>
            </a:endParaRPr>
          </a:p>
        </p:txBody>
      </p:sp>
      <p:graphicFrame>
        <p:nvGraphicFramePr>
          <p:cNvPr id="86" name="Google Shape;86;p16"/>
          <p:cNvGraphicFramePr/>
          <p:nvPr/>
        </p:nvGraphicFramePr>
        <p:xfrm>
          <a:off x="464091" y="1465900"/>
          <a:ext cx="3000000" cy="3000000"/>
        </p:xfrm>
        <a:graphic>
          <a:graphicData uri="http://schemas.openxmlformats.org/drawingml/2006/table">
            <a:tbl>
              <a:tblPr>
                <a:noFill/>
                <a:tableStyleId>{8B912A52-75E6-49A7-B7BF-44306D1895F5}</a:tableStyleId>
              </a:tblPr>
              <a:tblGrid>
                <a:gridCol w="847350">
                  <a:extLst>
                    <a:ext uri="{9D8B030D-6E8A-4147-A177-3AD203B41FA5}">
                      <a16:colId xmlns:a16="http://schemas.microsoft.com/office/drawing/2014/main" val="20000"/>
                    </a:ext>
                  </a:extLst>
                </a:gridCol>
                <a:gridCol w="704475">
                  <a:extLst>
                    <a:ext uri="{9D8B030D-6E8A-4147-A177-3AD203B41FA5}">
                      <a16:colId xmlns:a16="http://schemas.microsoft.com/office/drawing/2014/main" val="20001"/>
                    </a:ext>
                  </a:extLst>
                </a:gridCol>
                <a:gridCol w="4240625">
                  <a:extLst>
                    <a:ext uri="{9D8B030D-6E8A-4147-A177-3AD203B41FA5}">
                      <a16:colId xmlns:a16="http://schemas.microsoft.com/office/drawing/2014/main" val="20002"/>
                    </a:ext>
                  </a:extLst>
                </a:gridCol>
              </a:tblGrid>
              <a:tr h="213650">
                <a:tc>
                  <a:txBody>
                    <a:bodyPr/>
                    <a:lstStyle/>
                    <a:p>
                      <a:pPr marL="0" lvl="0" indent="0" algn="ctr" rtl="0">
                        <a:lnSpc>
                          <a:spcPct val="115000"/>
                        </a:lnSpc>
                        <a:spcBef>
                          <a:spcPts val="1200"/>
                        </a:spcBef>
                        <a:spcAft>
                          <a:spcPts val="0"/>
                        </a:spcAft>
                        <a:buNone/>
                      </a:pPr>
                      <a:r>
                        <a:rPr lang="en" sz="800" b="1">
                          <a:solidFill>
                            <a:schemeClr val="dk1"/>
                          </a:solidFill>
                        </a:rPr>
                        <a:t>Column Name</a:t>
                      </a:r>
                      <a:endParaRPr sz="800" b="1">
                        <a:solidFill>
                          <a:schemeClr val="dk1"/>
                        </a:solidFill>
                      </a:endParaRPr>
                    </a:p>
                  </a:txBody>
                  <a:tcPr marL="68575" marR="68575" marT="45700" marB="45700">
                    <a:lnL w="9525" cap="flat" cmpd="sng">
                      <a:solidFill>
                        <a:srgbClr val="A6B727"/>
                      </a:solidFill>
                      <a:prstDash val="solid"/>
                      <a:round/>
                      <a:headEnd type="none" w="sm" len="sm"/>
                      <a:tailEnd type="none" w="sm" len="sm"/>
                    </a:lnL>
                    <a:lnT w="9525" cap="flat" cmpd="sng">
                      <a:solidFill>
                        <a:srgbClr val="A6B727"/>
                      </a:solidFill>
                      <a:prstDash val="solid"/>
                      <a:round/>
                      <a:headEnd type="none" w="sm" len="sm"/>
                      <a:tailEnd type="none" w="sm" len="sm"/>
                    </a:lnT>
                    <a:lnB w="9525" cap="flat" cmpd="sng">
                      <a:solidFill>
                        <a:srgbClr val="A6B727"/>
                      </a:solidFill>
                      <a:prstDash val="solid"/>
                      <a:round/>
                      <a:headEnd type="none" w="sm" len="sm"/>
                      <a:tailEnd type="none" w="sm" len="sm"/>
                    </a:lnB>
                    <a:solidFill>
                      <a:srgbClr val="A6B727"/>
                    </a:solidFill>
                  </a:tcPr>
                </a:tc>
                <a:tc>
                  <a:txBody>
                    <a:bodyPr/>
                    <a:lstStyle/>
                    <a:p>
                      <a:pPr marL="0" lvl="0" indent="0" algn="ctr" rtl="0">
                        <a:lnSpc>
                          <a:spcPct val="115000"/>
                        </a:lnSpc>
                        <a:spcBef>
                          <a:spcPts val="1200"/>
                        </a:spcBef>
                        <a:spcAft>
                          <a:spcPts val="0"/>
                        </a:spcAft>
                        <a:buNone/>
                      </a:pPr>
                      <a:r>
                        <a:rPr lang="en" sz="800" b="1">
                          <a:solidFill>
                            <a:schemeClr val="dk1"/>
                          </a:solidFill>
                        </a:rPr>
                        <a:t>Data Type</a:t>
                      </a:r>
                      <a:endParaRPr sz="800" b="1">
                        <a:solidFill>
                          <a:schemeClr val="dk1"/>
                        </a:solidFill>
                      </a:endParaRPr>
                    </a:p>
                  </a:txBody>
                  <a:tcPr marL="68575" marR="68575" marT="45700" marB="45700">
                    <a:lnT w="9525" cap="flat" cmpd="sng">
                      <a:solidFill>
                        <a:srgbClr val="A6B727"/>
                      </a:solidFill>
                      <a:prstDash val="solid"/>
                      <a:round/>
                      <a:headEnd type="none" w="sm" len="sm"/>
                      <a:tailEnd type="none" w="sm" len="sm"/>
                    </a:lnT>
                    <a:lnB w="9525" cap="flat" cmpd="sng">
                      <a:solidFill>
                        <a:srgbClr val="A6B727"/>
                      </a:solidFill>
                      <a:prstDash val="solid"/>
                      <a:round/>
                      <a:headEnd type="none" w="sm" len="sm"/>
                      <a:tailEnd type="none" w="sm" len="sm"/>
                    </a:lnB>
                    <a:solidFill>
                      <a:srgbClr val="A6B727"/>
                    </a:solidFill>
                  </a:tcPr>
                </a:tc>
                <a:tc>
                  <a:txBody>
                    <a:bodyPr/>
                    <a:lstStyle/>
                    <a:p>
                      <a:pPr marL="0" lvl="0" indent="0" algn="ctr" rtl="0">
                        <a:lnSpc>
                          <a:spcPct val="115000"/>
                        </a:lnSpc>
                        <a:spcBef>
                          <a:spcPts val="1200"/>
                        </a:spcBef>
                        <a:spcAft>
                          <a:spcPts val="0"/>
                        </a:spcAft>
                        <a:buNone/>
                      </a:pPr>
                      <a:r>
                        <a:rPr lang="en" sz="800" b="1">
                          <a:solidFill>
                            <a:schemeClr val="dk1"/>
                          </a:solidFill>
                        </a:rPr>
                        <a:t>Description</a:t>
                      </a:r>
                      <a:endParaRPr sz="800" b="1">
                        <a:solidFill>
                          <a:schemeClr val="dk1"/>
                        </a:solidFill>
                      </a:endParaRPr>
                    </a:p>
                  </a:txBody>
                  <a:tcPr marL="68575" marR="68575" marT="45700" marB="45700">
                    <a:lnR w="9525" cap="flat" cmpd="sng">
                      <a:solidFill>
                        <a:srgbClr val="A6B727"/>
                      </a:solidFill>
                      <a:prstDash val="solid"/>
                      <a:round/>
                      <a:headEnd type="none" w="sm" len="sm"/>
                      <a:tailEnd type="none" w="sm" len="sm"/>
                    </a:lnR>
                    <a:lnT w="9525" cap="flat" cmpd="sng">
                      <a:solidFill>
                        <a:srgbClr val="A6B727"/>
                      </a:solidFill>
                      <a:prstDash val="solid"/>
                      <a:round/>
                      <a:headEnd type="none" w="sm" len="sm"/>
                      <a:tailEnd type="none" w="sm" len="sm"/>
                    </a:lnT>
                    <a:lnB w="9525" cap="flat" cmpd="sng">
                      <a:solidFill>
                        <a:srgbClr val="A6B727"/>
                      </a:solidFill>
                      <a:prstDash val="solid"/>
                      <a:round/>
                      <a:headEnd type="none" w="sm" len="sm"/>
                      <a:tailEnd type="none" w="sm" len="sm"/>
                    </a:lnB>
                    <a:solidFill>
                      <a:srgbClr val="A6B727"/>
                    </a:solidFill>
                  </a:tcPr>
                </a:tc>
                <a:extLst>
                  <a:ext uri="{0D108BD9-81ED-4DB2-BD59-A6C34878D82A}">
                    <a16:rowId xmlns:a16="http://schemas.microsoft.com/office/drawing/2014/main" val="10000"/>
                  </a:ext>
                </a:extLst>
              </a:tr>
              <a:tr h="188325">
                <a:tc>
                  <a:txBody>
                    <a:bodyPr/>
                    <a:lstStyle/>
                    <a:p>
                      <a:pPr marL="0" lvl="0" indent="0" algn="ctr" rtl="0">
                        <a:lnSpc>
                          <a:spcPct val="115000"/>
                        </a:lnSpc>
                        <a:spcBef>
                          <a:spcPts val="1200"/>
                        </a:spcBef>
                        <a:spcAft>
                          <a:spcPts val="0"/>
                        </a:spcAft>
                        <a:buNone/>
                      </a:pPr>
                      <a:r>
                        <a:rPr lang="en" sz="700" b="1">
                          <a:solidFill>
                            <a:schemeClr val="dk2"/>
                          </a:solidFill>
                        </a:rPr>
                        <a:t>sl_no</a:t>
                      </a:r>
                      <a:endParaRPr sz="700" b="1">
                        <a:solidFill>
                          <a:schemeClr val="dk2"/>
                        </a:solidFill>
                      </a:endParaRPr>
                    </a:p>
                  </a:txBody>
                  <a:tcPr marL="68575" marR="68575" marT="45700" marB="457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A6B727"/>
                      </a:solidFill>
                      <a:prstDash val="solid"/>
                      <a:round/>
                      <a:headEnd type="none" w="sm" len="sm"/>
                      <a:tailEnd type="none" w="sm" len="sm"/>
                    </a:lnT>
                    <a:lnB w="9525" cap="flat" cmpd="sng">
                      <a:solidFill>
                        <a:srgbClr val="000000"/>
                      </a:solidFill>
                      <a:prstDash val="solid"/>
                      <a:round/>
                      <a:headEnd type="none" w="sm" len="sm"/>
                      <a:tailEnd type="none" w="sm" len="sm"/>
                    </a:lnB>
                    <a:solidFill>
                      <a:srgbClr val="F0F5CF"/>
                    </a:solidFill>
                  </a:tcPr>
                </a:tc>
                <a:tc>
                  <a:txBody>
                    <a:bodyPr/>
                    <a:lstStyle/>
                    <a:p>
                      <a:pPr marL="0" lvl="0" indent="0" algn="ctr" rtl="0">
                        <a:lnSpc>
                          <a:spcPct val="115000"/>
                        </a:lnSpc>
                        <a:spcBef>
                          <a:spcPts val="1200"/>
                        </a:spcBef>
                        <a:spcAft>
                          <a:spcPts val="0"/>
                        </a:spcAft>
                        <a:buNone/>
                      </a:pPr>
                      <a:r>
                        <a:rPr lang="en" sz="700">
                          <a:solidFill>
                            <a:schemeClr val="dk2"/>
                          </a:solidFill>
                        </a:rPr>
                        <a:t>Integer</a:t>
                      </a:r>
                      <a:endParaRPr sz="700">
                        <a:solidFill>
                          <a:schemeClr val="dk2"/>
                        </a:solidFill>
                      </a:endParaRPr>
                    </a:p>
                  </a:txBody>
                  <a:tcPr marL="68575" marR="68575" marT="45700" marB="457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A6B727"/>
                      </a:solidFill>
                      <a:prstDash val="solid"/>
                      <a:round/>
                      <a:headEnd type="none" w="sm" len="sm"/>
                      <a:tailEnd type="none" w="sm" len="sm"/>
                    </a:lnT>
                    <a:lnB w="9525" cap="flat" cmpd="sng">
                      <a:solidFill>
                        <a:srgbClr val="000000"/>
                      </a:solidFill>
                      <a:prstDash val="solid"/>
                      <a:round/>
                      <a:headEnd type="none" w="sm" len="sm"/>
                      <a:tailEnd type="none" w="sm" len="sm"/>
                    </a:lnB>
                    <a:solidFill>
                      <a:srgbClr val="F0F5CF"/>
                    </a:solidFill>
                  </a:tcPr>
                </a:tc>
                <a:tc>
                  <a:txBody>
                    <a:bodyPr/>
                    <a:lstStyle/>
                    <a:p>
                      <a:pPr marL="0" lvl="0" indent="0" algn="ctr" rtl="0">
                        <a:lnSpc>
                          <a:spcPct val="115000"/>
                        </a:lnSpc>
                        <a:spcBef>
                          <a:spcPts val="1200"/>
                        </a:spcBef>
                        <a:spcAft>
                          <a:spcPts val="0"/>
                        </a:spcAft>
                        <a:buNone/>
                      </a:pPr>
                      <a:r>
                        <a:rPr lang="en" sz="700">
                          <a:solidFill>
                            <a:schemeClr val="dk2"/>
                          </a:solidFill>
                        </a:rPr>
                        <a:t>Serial Number assigned to each candidate</a:t>
                      </a:r>
                      <a:endParaRPr sz="700">
                        <a:solidFill>
                          <a:schemeClr val="dk2"/>
                        </a:solidFill>
                      </a:endParaRPr>
                    </a:p>
                  </a:txBody>
                  <a:tcPr marL="68575" marR="68575" marT="45700" marB="457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A6B727"/>
                      </a:solidFill>
                      <a:prstDash val="solid"/>
                      <a:round/>
                      <a:headEnd type="none" w="sm" len="sm"/>
                      <a:tailEnd type="none" w="sm" len="sm"/>
                    </a:lnT>
                    <a:lnB w="9525" cap="flat" cmpd="sng">
                      <a:solidFill>
                        <a:srgbClr val="000000"/>
                      </a:solidFill>
                      <a:prstDash val="solid"/>
                      <a:round/>
                      <a:headEnd type="none" w="sm" len="sm"/>
                      <a:tailEnd type="none" w="sm" len="sm"/>
                    </a:lnB>
                    <a:solidFill>
                      <a:srgbClr val="F0F5CF"/>
                    </a:solidFill>
                  </a:tcPr>
                </a:tc>
                <a:extLst>
                  <a:ext uri="{0D108BD9-81ED-4DB2-BD59-A6C34878D82A}">
                    <a16:rowId xmlns:a16="http://schemas.microsoft.com/office/drawing/2014/main" val="10001"/>
                  </a:ext>
                </a:extLst>
              </a:tr>
              <a:tr h="188325">
                <a:tc>
                  <a:txBody>
                    <a:bodyPr/>
                    <a:lstStyle/>
                    <a:p>
                      <a:pPr marL="0" lvl="0" indent="0" algn="ctr" rtl="0">
                        <a:lnSpc>
                          <a:spcPct val="115000"/>
                        </a:lnSpc>
                        <a:spcBef>
                          <a:spcPts val="1200"/>
                        </a:spcBef>
                        <a:spcAft>
                          <a:spcPts val="0"/>
                        </a:spcAft>
                        <a:buNone/>
                      </a:pPr>
                      <a:r>
                        <a:rPr lang="en" sz="700" b="1">
                          <a:solidFill>
                            <a:schemeClr val="dk1"/>
                          </a:solidFill>
                        </a:rPr>
                        <a:t>gender</a:t>
                      </a:r>
                      <a:endParaRPr sz="700" b="1">
                        <a:solidFill>
                          <a:schemeClr val="dk1"/>
                        </a:solidFill>
                      </a:endParaRPr>
                    </a:p>
                  </a:txBody>
                  <a:tcPr marL="68575" marR="68575" marT="45700" marB="457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 sz="700">
                          <a:solidFill>
                            <a:schemeClr val="dk1"/>
                          </a:solidFill>
                        </a:rPr>
                        <a:t>String</a:t>
                      </a:r>
                      <a:endParaRPr sz="700">
                        <a:solidFill>
                          <a:schemeClr val="dk1"/>
                        </a:solidFill>
                      </a:endParaRPr>
                    </a:p>
                  </a:txBody>
                  <a:tcPr marL="68575" marR="68575" marT="45700" marB="457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 sz="700">
                          <a:solidFill>
                            <a:schemeClr val="dk1"/>
                          </a:solidFill>
                        </a:rPr>
                        <a:t>Gender of the candidate, represented as 'M' for male and 'F' for female</a:t>
                      </a:r>
                      <a:endParaRPr sz="700">
                        <a:solidFill>
                          <a:schemeClr val="dk1"/>
                        </a:solidFill>
                      </a:endParaRPr>
                    </a:p>
                  </a:txBody>
                  <a:tcPr marL="68575" marR="68575" marT="45700" marB="457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188325">
                <a:tc>
                  <a:txBody>
                    <a:bodyPr/>
                    <a:lstStyle/>
                    <a:p>
                      <a:pPr marL="0" lvl="0" indent="0" algn="ctr" rtl="0">
                        <a:lnSpc>
                          <a:spcPct val="115000"/>
                        </a:lnSpc>
                        <a:spcBef>
                          <a:spcPts val="1200"/>
                        </a:spcBef>
                        <a:spcAft>
                          <a:spcPts val="0"/>
                        </a:spcAft>
                        <a:buNone/>
                      </a:pPr>
                      <a:r>
                        <a:rPr lang="en" sz="700" b="1">
                          <a:solidFill>
                            <a:schemeClr val="dk2"/>
                          </a:solidFill>
                        </a:rPr>
                        <a:t>ssc_p</a:t>
                      </a:r>
                      <a:endParaRPr sz="700" b="1">
                        <a:solidFill>
                          <a:schemeClr val="dk2"/>
                        </a:solidFill>
                      </a:endParaRPr>
                    </a:p>
                  </a:txBody>
                  <a:tcPr marL="68575" marR="68575" marT="45700" marB="457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0F5CF"/>
                    </a:solidFill>
                  </a:tcPr>
                </a:tc>
                <a:tc>
                  <a:txBody>
                    <a:bodyPr/>
                    <a:lstStyle/>
                    <a:p>
                      <a:pPr marL="0" lvl="0" indent="0" algn="ctr" rtl="0">
                        <a:lnSpc>
                          <a:spcPct val="115000"/>
                        </a:lnSpc>
                        <a:spcBef>
                          <a:spcPts val="1200"/>
                        </a:spcBef>
                        <a:spcAft>
                          <a:spcPts val="0"/>
                        </a:spcAft>
                        <a:buNone/>
                      </a:pPr>
                      <a:r>
                        <a:rPr lang="en" sz="700">
                          <a:solidFill>
                            <a:schemeClr val="dk2"/>
                          </a:solidFill>
                        </a:rPr>
                        <a:t>Float</a:t>
                      </a:r>
                      <a:endParaRPr sz="700">
                        <a:solidFill>
                          <a:schemeClr val="dk2"/>
                        </a:solidFill>
                      </a:endParaRPr>
                    </a:p>
                  </a:txBody>
                  <a:tcPr marL="68575" marR="68575" marT="45700" marB="457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0F5CF"/>
                    </a:solidFill>
                  </a:tcPr>
                </a:tc>
                <a:tc>
                  <a:txBody>
                    <a:bodyPr/>
                    <a:lstStyle/>
                    <a:p>
                      <a:pPr marL="0" lvl="0" indent="0" algn="ctr" rtl="0">
                        <a:lnSpc>
                          <a:spcPct val="115000"/>
                        </a:lnSpc>
                        <a:spcBef>
                          <a:spcPts val="1200"/>
                        </a:spcBef>
                        <a:spcAft>
                          <a:spcPts val="0"/>
                        </a:spcAft>
                        <a:buNone/>
                      </a:pPr>
                      <a:r>
                        <a:rPr lang="en" sz="700">
                          <a:solidFill>
                            <a:schemeClr val="dk2"/>
                          </a:solidFill>
                        </a:rPr>
                        <a:t>Percentage of marks obtained in Secondary Education (10th grade)</a:t>
                      </a:r>
                      <a:endParaRPr sz="700">
                        <a:solidFill>
                          <a:schemeClr val="dk2"/>
                        </a:solidFill>
                      </a:endParaRPr>
                    </a:p>
                  </a:txBody>
                  <a:tcPr marL="68575" marR="68575" marT="45700" marB="457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0F5CF"/>
                    </a:solidFill>
                  </a:tcPr>
                </a:tc>
                <a:extLst>
                  <a:ext uri="{0D108BD9-81ED-4DB2-BD59-A6C34878D82A}">
                    <a16:rowId xmlns:a16="http://schemas.microsoft.com/office/drawing/2014/main" val="10003"/>
                  </a:ext>
                </a:extLst>
              </a:tr>
              <a:tr h="188325">
                <a:tc>
                  <a:txBody>
                    <a:bodyPr/>
                    <a:lstStyle/>
                    <a:p>
                      <a:pPr marL="0" lvl="0" indent="0" algn="ctr" rtl="0">
                        <a:lnSpc>
                          <a:spcPct val="115000"/>
                        </a:lnSpc>
                        <a:spcBef>
                          <a:spcPts val="1200"/>
                        </a:spcBef>
                        <a:spcAft>
                          <a:spcPts val="0"/>
                        </a:spcAft>
                        <a:buNone/>
                      </a:pPr>
                      <a:r>
                        <a:rPr lang="en" sz="700" b="1">
                          <a:solidFill>
                            <a:schemeClr val="dk1"/>
                          </a:solidFill>
                        </a:rPr>
                        <a:t>ssc_b</a:t>
                      </a:r>
                      <a:endParaRPr sz="700" b="1">
                        <a:solidFill>
                          <a:schemeClr val="dk1"/>
                        </a:solidFill>
                      </a:endParaRPr>
                    </a:p>
                  </a:txBody>
                  <a:tcPr marL="68575" marR="68575" marT="45700" marB="457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 sz="700">
                          <a:solidFill>
                            <a:schemeClr val="dk1"/>
                          </a:solidFill>
                        </a:rPr>
                        <a:t>String</a:t>
                      </a:r>
                      <a:endParaRPr sz="700">
                        <a:solidFill>
                          <a:schemeClr val="dk1"/>
                        </a:solidFill>
                      </a:endParaRPr>
                    </a:p>
                  </a:txBody>
                  <a:tcPr marL="68575" marR="68575" marT="45700" marB="457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 sz="700">
                          <a:solidFill>
                            <a:schemeClr val="dk1"/>
                          </a:solidFill>
                        </a:rPr>
                        <a:t>Board of Education for Secondary Education, represented as 'Central' or 'Others'</a:t>
                      </a:r>
                      <a:endParaRPr sz="700">
                        <a:solidFill>
                          <a:schemeClr val="dk1"/>
                        </a:solidFill>
                      </a:endParaRPr>
                    </a:p>
                  </a:txBody>
                  <a:tcPr marL="68575" marR="68575" marT="45700" marB="457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188325">
                <a:tc>
                  <a:txBody>
                    <a:bodyPr/>
                    <a:lstStyle/>
                    <a:p>
                      <a:pPr marL="0" lvl="0" indent="0" algn="ctr" rtl="0">
                        <a:lnSpc>
                          <a:spcPct val="115000"/>
                        </a:lnSpc>
                        <a:spcBef>
                          <a:spcPts val="1200"/>
                        </a:spcBef>
                        <a:spcAft>
                          <a:spcPts val="0"/>
                        </a:spcAft>
                        <a:buNone/>
                      </a:pPr>
                      <a:r>
                        <a:rPr lang="en" sz="700" b="1">
                          <a:solidFill>
                            <a:schemeClr val="dk2"/>
                          </a:solidFill>
                        </a:rPr>
                        <a:t>hsc_p</a:t>
                      </a:r>
                      <a:endParaRPr sz="700" b="1">
                        <a:solidFill>
                          <a:schemeClr val="dk2"/>
                        </a:solidFill>
                      </a:endParaRPr>
                    </a:p>
                  </a:txBody>
                  <a:tcPr marL="68575" marR="68575" marT="45700" marB="457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0F5CF"/>
                    </a:solidFill>
                  </a:tcPr>
                </a:tc>
                <a:tc>
                  <a:txBody>
                    <a:bodyPr/>
                    <a:lstStyle/>
                    <a:p>
                      <a:pPr marL="0" lvl="0" indent="0" algn="ctr" rtl="0">
                        <a:lnSpc>
                          <a:spcPct val="115000"/>
                        </a:lnSpc>
                        <a:spcBef>
                          <a:spcPts val="1200"/>
                        </a:spcBef>
                        <a:spcAft>
                          <a:spcPts val="0"/>
                        </a:spcAft>
                        <a:buNone/>
                      </a:pPr>
                      <a:r>
                        <a:rPr lang="en" sz="700">
                          <a:solidFill>
                            <a:schemeClr val="dk2"/>
                          </a:solidFill>
                        </a:rPr>
                        <a:t>Float</a:t>
                      </a:r>
                      <a:endParaRPr sz="700">
                        <a:solidFill>
                          <a:schemeClr val="dk2"/>
                        </a:solidFill>
                      </a:endParaRPr>
                    </a:p>
                  </a:txBody>
                  <a:tcPr marL="68575" marR="68575" marT="45700" marB="457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0F5CF"/>
                    </a:solidFill>
                  </a:tcPr>
                </a:tc>
                <a:tc>
                  <a:txBody>
                    <a:bodyPr/>
                    <a:lstStyle/>
                    <a:p>
                      <a:pPr marL="0" lvl="0" indent="0" algn="ctr" rtl="0">
                        <a:lnSpc>
                          <a:spcPct val="115000"/>
                        </a:lnSpc>
                        <a:spcBef>
                          <a:spcPts val="1200"/>
                        </a:spcBef>
                        <a:spcAft>
                          <a:spcPts val="0"/>
                        </a:spcAft>
                        <a:buNone/>
                      </a:pPr>
                      <a:r>
                        <a:rPr lang="en" sz="700">
                          <a:solidFill>
                            <a:schemeClr val="dk2"/>
                          </a:solidFill>
                        </a:rPr>
                        <a:t>Percentage of marks obtained in Higher Secondary Education (12th grade)</a:t>
                      </a:r>
                      <a:endParaRPr sz="700">
                        <a:solidFill>
                          <a:schemeClr val="dk2"/>
                        </a:solidFill>
                      </a:endParaRPr>
                    </a:p>
                  </a:txBody>
                  <a:tcPr marL="68575" marR="68575" marT="45700" marB="457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0F5CF"/>
                    </a:solidFill>
                  </a:tcPr>
                </a:tc>
                <a:extLst>
                  <a:ext uri="{0D108BD9-81ED-4DB2-BD59-A6C34878D82A}">
                    <a16:rowId xmlns:a16="http://schemas.microsoft.com/office/drawing/2014/main" val="10005"/>
                  </a:ext>
                </a:extLst>
              </a:tr>
              <a:tr h="188325">
                <a:tc>
                  <a:txBody>
                    <a:bodyPr/>
                    <a:lstStyle/>
                    <a:p>
                      <a:pPr marL="0" lvl="0" indent="0" algn="ctr" rtl="0">
                        <a:lnSpc>
                          <a:spcPct val="115000"/>
                        </a:lnSpc>
                        <a:spcBef>
                          <a:spcPts val="1200"/>
                        </a:spcBef>
                        <a:spcAft>
                          <a:spcPts val="0"/>
                        </a:spcAft>
                        <a:buNone/>
                      </a:pPr>
                      <a:r>
                        <a:rPr lang="en" sz="700" b="1">
                          <a:solidFill>
                            <a:schemeClr val="dk1"/>
                          </a:solidFill>
                        </a:rPr>
                        <a:t>hsc_b</a:t>
                      </a:r>
                      <a:endParaRPr sz="700" b="1">
                        <a:solidFill>
                          <a:schemeClr val="dk1"/>
                        </a:solidFill>
                      </a:endParaRPr>
                    </a:p>
                  </a:txBody>
                  <a:tcPr marL="68575" marR="68575" marT="45700" marB="457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 sz="700">
                          <a:solidFill>
                            <a:schemeClr val="dk1"/>
                          </a:solidFill>
                        </a:rPr>
                        <a:t>String</a:t>
                      </a:r>
                      <a:endParaRPr sz="700">
                        <a:solidFill>
                          <a:schemeClr val="dk1"/>
                        </a:solidFill>
                      </a:endParaRPr>
                    </a:p>
                  </a:txBody>
                  <a:tcPr marL="68575" marR="68575" marT="45700" marB="457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 sz="700">
                          <a:solidFill>
                            <a:schemeClr val="dk1"/>
                          </a:solidFill>
                        </a:rPr>
                        <a:t>Board of Education for Higher Secondary Education, represented as 'Central' or 'Others'</a:t>
                      </a:r>
                      <a:endParaRPr sz="700">
                        <a:solidFill>
                          <a:schemeClr val="dk1"/>
                        </a:solidFill>
                      </a:endParaRPr>
                    </a:p>
                  </a:txBody>
                  <a:tcPr marL="68575" marR="68575" marT="45700" marB="457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6"/>
                  </a:ext>
                </a:extLst>
              </a:tr>
              <a:tr h="188325">
                <a:tc>
                  <a:txBody>
                    <a:bodyPr/>
                    <a:lstStyle/>
                    <a:p>
                      <a:pPr marL="0" lvl="0" indent="0" algn="ctr" rtl="0">
                        <a:lnSpc>
                          <a:spcPct val="115000"/>
                        </a:lnSpc>
                        <a:spcBef>
                          <a:spcPts val="1200"/>
                        </a:spcBef>
                        <a:spcAft>
                          <a:spcPts val="0"/>
                        </a:spcAft>
                        <a:buNone/>
                      </a:pPr>
                      <a:r>
                        <a:rPr lang="en" sz="700" b="1">
                          <a:solidFill>
                            <a:schemeClr val="dk2"/>
                          </a:solidFill>
                        </a:rPr>
                        <a:t>hsc_s</a:t>
                      </a:r>
                      <a:endParaRPr sz="700" b="1">
                        <a:solidFill>
                          <a:schemeClr val="dk2"/>
                        </a:solidFill>
                      </a:endParaRPr>
                    </a:p>
                  </a:txBody>
                  <a:tcPr marL="68575" marR="68575" marT="45700" marB="457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0F5CF"/>
                    </a:solidFill>
                  </a:tcPr>
                </a:tc>
                <a:tc>
                  <a:txBody>
                    <a:bodyPr/>
                    <a:lstStyle/>
                    <a:p>
                      <a:pPr marL="0" lvl="0" indent="0" algn="ctr" rtl="0">
                        <a:lnSpc>
                          <a:spcPct val="115000"/>
                        </a:lnSpc>
                        <a:spcBef>
                          <a:spcPts val="1200"/>
                        </a:spcBef>
                        <a:spcAft>
                          <a:spcPts val="0"/>
                        </a:spcAft>
                        <a:buNone/>
                      </a:pPr>
                      <a:r>
                        <a:rPr lang="en" sz="700">
                          <a:solidFill>
                            <a:schemeClr val="dk2"/>
                          </a:solidFill>
                        </a:rPr>
                        <a:t>String</a:t>
                      </a:r>
                      <a:endParaRPr sz="700">
                        <a:solidFill>
                          <a:schemeClr val="dk2"/>
                        </a:solidFill>
                      </a:endParaRPr>
                    </a:p>
                  </a:txBody>
                  <a:tcPr marL="68575" marR="68575" marT="45700" marB="457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0F5CF"/>
                    </a:solidFill>
                  </a:tcPr>
                </a:tc>
                <a:tc>
                  <a:txBody>
                    <a:bodyPr/>
                    <a:lstStyle/>
                    <a:p>
                      <a:pPr marL="0" lvl="0" indent="0" algn="ctr" rtl="0">
                        <a:lnSpc>
                          <a:spcPct val="115000"/>
                        </a:lnSpc>
                        <a:spcBef>
                          <a:spcPts val="1200"/>
                        </a:spcBef>
                        <a:spcAft>
                          <a:spcPts val="0"/>
                        </a:spcAft>
                        <a:buNone/>
                      </a:pPr>
                      <a:r>
                        <a:rPr lang="en" sz="700">
                          <a:solidFill>
                            <a:schemeClr val="dk2"/>
                          </a:solidFill>
                        </a:rPr>
                        <a:t>Specialization in Higher Secondary Education</a:t>
                      </a:r>
                      <a:endParaRPr sz="700">
                        <a:solidFill>
                          <a:schemeClr val="dk2"/>
                        </a:solidFill>
                      </a:endParaRPr>
                    </a:p>
                  </a:txBody>
                  <a:tcPr marL="68575" marR="68575" marT="45700" marB="457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0F5CF"/>
                    </a:solidFill>
                  </a:tcPr>
                </a:tc>
                <a:extLst>
                  <a:ext uri="{0D108BD9-81ED-4DB2-BD59-A6C34878D82A}">
                    <a16:rowId xmlns:a16="http://schemas.microsoft.com/office/drawing/2014/main" val="10007"/>
                  </a:ext>
                </a:extLst>
              </a:tr>
              <a:tr h="188325">
                <a:tc>
                  <a:txBody>
                    <a:bodyPr/>
                    <a:lstStyle/>
                    <a:p>
                      <a:pPr marL="0" lvl="0" indent="0" algn="ctr" rtl="0">
                        <a:lnSpc>
                          <a:spcPct val="115000"/>
                        </a:lnSpc>
                        <a:spcBef>
                          <a:spcPts val="1200"/>
                        </a:spcBef>
                        <a:spcAft>
                          <a:spcPts val="0"/>
                        </a:spcAft>
                        <a:buNone/>
                      </a:pPr>
                      <a:r>
                        <a:rPr lang="en" sz="700" b="1">
                          <a:solidFill>
                            <a:schemeClr val="dk1"/>
                          </a:solidFill>
                        </a:rPr>
                        <a:t>degree_p</a:t>
                      </a:r>
                      <a:endParaRPr sz="700" b="1">
                        <a:solidFill>
                          <a:schemeClr val="dk1"/>
                        </a:solidFill>
                      </a:endParaRPr>
                    </a:p>
                  </a:txBody>
                  <a:tcPr marL="68575" marR="68575" marT="45700" marB="457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 sz="700">
                          <a:solidFill>
                            <a:schemeClr val="dk1"/>
                          </a:solidFill>
                        </a:rPr>
                        <a:t>Float</a:t>
                      </a:r>
                      <a:endParaRPr sz="700">
                        <a:solidFill>
                          <a:schemeClr val="dk1"/>
                        </a:solidFill>
                      </a:endParaRPr>
                    </a:p>
                  </a:txBody>
                  <a:tcPr marL="68575" marR="68575" marT="45700" marB="457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 sz="700">
                          <a:solidFill>
                            <a:schemeClr val="dk1"/>
                          </a:solidFill>
                        </a:rPr>
                        <a:t>Percentage of marks obtained in Undergraduate Degree</a:t>
                      </a:r>
                      <a:endParaRPr sz="700">
                        <a:solidFill>
                          <a:schemeClr val="dk1"/>
                        </a:solidFill>
                      </a:endParaRPr>
                    </a:p>
                  </a:txBody>
                  <a:tcPr marL="68575" marR="68575" marT="45700" marB="457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8"/>
                  </a:ext>
                </a:extLst>
              </a:tr>
              <a:tr h="188325">
                <a:tc>
                  <a:txBody>
                    <a:bodyPr/>
                    <a:lstStyle/>
                    <a:p>
                      <a:pPr marL="0" lvl="0" indent="0" algn="ctr" rtl="0">
                        <a:lnSpc>
                          <a:spcPct val="115000"/>
                        </a:lnSpc>
                        <a:spcBef>
                          <a:spcPts val="1200"/>
                        </a:spcBef>
                        <a:spcAft>
                          <a:spcPts val="0"/>
                        </a:spcAft>
                        <a:buNone/>
                      </a:pPr>
                      <a:r>
                        <a:rPr lang="en" sz="700" b="1">
                          <a:solidFill>
                            <a:schemeClr val="dk2"/>
                          </a:solidFill>
                        </a:rPr>
                        <a:t>degree_t</a:t>
                      </a:r>
                      <a:endParaRPr sz="700" b="1">
                        <a:solidFill>
                          <a:schemeClr val="dk2"/>
                        </a:solidFill>
                      </a:endParaRPr>
                    </a:p>
                  </a:txBody>
                  <a:tcPr marL="68575" marR="68575" marT="45700" marB="457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0F5CF"/>
                    </a:solidFill>
                  </a:tcPr>
                </a:tc>
                <a:tc>
                  <a:txBody>
                    <a:bodyPr/>
                    <a:lstStyle/>
                    <a:p>
                      <a:pPr marL="0" lvl="0" indent="0" algn="ctr" rtl="0">
                        <a:lnSpc>
                          <a:spcPct val="115000"/>
                        </a:lnSpc>
                        <a:spcBef>
                          <a:spcPts val="1200"/>
                        </a:spcBef>
                        <a:spcAft>
                          <a:spcPts val="0"/>
                        </a:spcAft>
                        <a:buNone/>
                      </a:pPr>
                      <a:r>
                        <a:rPr lang="en" sz="700">
                          <a:solidFill>
                            <a:schemeClr val="dk2"/>
                          </a:solidFill>
                        </a:rPr>
                        <a:t>String</a:t>
                      </a:r>
                      <a:endParaRPr sz="700">
                        <a:solidFill>
                          <a:schemeClr val="dk2"/>
                        </a:solidFill>
                      </a:endParaRPr>
                    </a:p>
                  </a:txBody>
                  <a:tcPr marL="68575" marR="68575" marT="45700" marB="457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0F5CF"/>
                    </a:solidFill>
                  </a:tcPr>
                </a:tc>
                <a:tc>
                  <a:txBody>
                    <a:bodyPr/>
                    <a:lstStyle/>
                    <a:p>
                      <a:pPr marL="0" lvl="0" indent="0" algn="ctr" rtl="0">
                        <a:lnSpc>
                          <a:spcPct val="115000"/>
                        </a:lnSpc>
                        <a:spcBef>
                          <a:spcPts val="1200"/>
                        </a:spcBef>
                        <a:spcAft>
                          <a:spcPts val="0"/>
                        </a:spcAft>
                        <a:buNone/>
                      </a:pPr>
                      <a:r>
                        <a:rPr lang="en" sz="700">
                          <a:solidFill>
                            <a:schemeClr val="dk2"/>
                          </a:solidFill>
                        </a:rPr>
                        <a:t>Field of Undergraduate Degree education</a:t>
                      </a:r>
                      <a:endParaRPr sz="700">
                        <a:solidFill>
                          <a:schemeClr val="dk2"/>
                        </a:solidFill>
                      </a:endParaRPr>
                    </a:p>
                  </a:txBody>
                  <a:tcPr marL="68575" marR="68575" marT="45700" marB="457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0F5CF"/>
                    </a:solidFill>
                  </a:tcPr>
                </a:tc>
                <a:extLst>
                  <a:ext uri="{0D108BD9-81ED-4DB2-BD59-A6C34878D82A}">
                    <a16:rowId xmlns:a16="http://schemas.microsoft.com/office/drawing/2014/main" val="10009"/>
                  </a:ext>
                </a:extLst>
              </a:tr>
              <a:tr h="188325">
                <a:tc>
                  <a:txBody>
                    <a:bodyPr/>
                    <a:lstStyle/>
                    <a:p>
                      <a:pPr marL="0" lvl="0" indent="0" algn="ctr" rtl="0">
                        <a:lnSpc>
                          <a:spcPct val="115000"/>
                        </a:lnSpc>
                        <a:spcBef>
                          <a:spcPts val="1200"/>
                        </a:spcBef>
                        <a:spcAft>
                          <a:spcPts val="0"/>
                        </a:spcAft>
                        <a:buNone/>
                      </a:pPr>
                      <a:r>
                        <a:rPr lang="en" sz="700" b="1">
                          <a:solidFill>
                            <a:schemeClr val="dk1"/>
                          </a:solidFill>
                        </a:rPr>
                        <a:t>workex</a:t>
                      </a:r>
                      <a:endParaRPr sz="700" b="1">
                        <a:solidFill>
                          <a:schemeClr val="dk1"/>
                        </a:solidFill>
                      </a:endParaRPr>
                    </a:p>
                  </a:txBody>
                  <a:tcPr marL="68575" marR="68575" marT="45700" marB="457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 sz="700">
                          <a:solidFill>
                            <a:schemeClr val="dk1"/>
                          </a:solidFill>
                        </a:rPr>
                        <a:t>String</a:t>
                      </a:r>
                      <a:endParaRPr sz="700">
                        <a:solidFill>
                          <a:schemeClr val="dk1"/>
                        </a:solidFill>
                      </a:endParaRPr>
                    </a:p>
                  </a:txBody>
                  <a:tcPr marL="68575" marR="68575" marT="45700" marB="457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 sz="700">
                          <a:solidFill>
                            <a:schemeClr val="dk1"/>
                          </a:solidFill>
                        </a:rPr>
                        <a:t>Work Experience of the candidate, represented as 'Yes' or 'No'</a:t>
                      </a:r>
                      <a:endParaRPr sz="700">
                        <a:solidFill>
                          <a:schemeClr val="dk1"/>
                        </a:solidFill>
                      </a:endParaRPr>
                    </a:p>
                  </a:txBody>
                  <a:tcPr marL="68575" marR="68575" marT="45700" marB="457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10"/>
                  </a:ext>
                </a:extLst>
              </a:tr>
              <a:tr h="188325">
                <a:tc>
                  <a:txBody>
                    <a:bodyPr/>
                    <a:lstStyle/>
                    <a:p>
                      <a:pPr marL="0" lvl="0" indent="0" algn="ctr" rtl="0">
                        <a:lnSpc>
                          <a:spcPct val="115000"/>
                        </a:lnSpc>
                        <a:spcBef>
                          <a:spcPts val="1200"/>
                        </a:spcBef>
                        <a:spcAft>
                          <a:spcPts val="0"/>
                        </a:spcAft>
                        <a:buNone/>
                      </a:pPr>
                      <a:r>
                        <a:rPr lang="en" sz="700" b="1">
                          <a:solidFill>
                            <a:schemeClr val="dk2"/>
                          </a:solidFill>
                        </a:rPr>
                        <a:t>etest_p</a:t>
                      </a:r>
                      <a:endParaRPr sz="700" b="1">
                        <a:solidFill>
                          <a:schemeClr val="dk2"/>
                        </a:solidFill>
                      </a:endParaRPr>
                    </a:p>
                  </a:txBody>
                  <a:tcPr marL="68575" marR="68575" marT="45700" marB="457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0F5CF"/>
                    </a:solidFill>
                  </a:tcPr>
                </a:tc>
                <a:tc>
                  <a:txBody>
                    <a:bodyPr/>
                    <a:lstStyle/>
                    <a:p>
                      <a:pPr marL="0" lvl="0" indent="0" algn="ctr" rtl="0">
                        <a:lnSpc>
                          <a:spcPct val="115000"/>
                        </a:lnSpc>
                        <a:spcBef>
                          <a:spcPts val="1200"/>
                        </a:spcBef>
                        <a:spcAft>
                          <a:spcPts val="0"/>
                        </a:spcAft>
                        <a:buNone/>
                      </a:pPr>
                      <a:r>
                        <a:rPr lang="en" sz="700">
                          <a:solidFill>
                            <a:schemeClr val="dk2"/>
                          </a:solidFill>
                        </a:rPr>
                        <a:t>Float</a:t>
                      </a:r>
                      <a:endParaRPr sz="700">
                        <a:solidFill>
                          <a:schemeClr val="dk2"/>
                        </a:solidFill>
                      </a:endParaRPr>
                    </a:p>
                  </a:txBody>
                  <a:tcPr marL="68575" marR="68575" marT="45700" marB="457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0F5CF"/>
                    </a:solidFill>
                  </a:tcPr>
                </a:tc>
                <a:tc>
                  <a:txBody>
                    <a:bodyPr/>
                    <a:lstStyle/>
                    <a:p>
                      <a:pPr marL="0" lvl="0" indent="0" algn="ctr" rtl="0">
                        <a:lnSpc>
                          <a:spcPct val="115000"/>
                        </a:lnSpc>
                        <a:spcBef>
                          <a:spcPts val="1200"/>
                        </a:spcBef>
                        <a:spcAft>
                          <a:spcPts val="0"/>
                        </a:spcAft>
                        <a:buNone/>
                      </a:pPr>
                      <a:r>
                        <a:rPr lang="en" sz="700">
                          <a:solidFill>
                            <a:schemeClr val="dk2"/>
                          </a:solidFill>
                        </a:rPr>
                        <a:t>Percentage of marks obtained in the Employability Test conducted by the college</a:t>
                      </a:r>
                      <a:endParaRPr sz="700">
                        <a:solidFill>
                          <a:schemeClr val="dk2"/>
                        </a:solidFill>
                      </a:endParaRPr>
                    </a:p>
                  </a:txBody>
                  <a:tcPr marL="68575" marR="68575" marT="45700" marB="457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0F5CF"/>
                    </a:solidFill>
                  </a:tcPr>
                </a:tc>
                <a:extLst>
                  <a:ext uri="{0D108BD9-81ED-4DB2-BD59-A6C34878D82A}">
                    <a16:rowId xmlns:a16="http://schemas.microsoft.com/office/drawing/2014/main" val="10011"/>
                  </a:ext>
                </a:extLst>
              </a:tr>
              <a:tr h="188325">
                <a:tc>
                  <a:txBody>
                    <a:bodyPr/>
                    <a:lstStyle/>
                    <a:p>
                      <a:pPr marL="0" lvl="0" indent="0" algn="ctr" rtl="0">
                        <a:lnSpc>
                          <a:spcPct val="115000"/>
                        </a:lnSpc>
                        <a:spcBef>
                          <a:spcPts val="1200"/>
                        </a:spcBef>
                        <a:spcAft>
                          <a:spcPts val="0"/>
                        </a:spcAft>
                        <a:buNone/>
                      </a:pPr>
                      <a:r>
                        <a:rPr lang="en" sz="700" b="1">
                          <a:solidFill>
                            <a:schemeClr val="dk1"/>
                          </a:solidFill>
                        </a:rPr>
                        <a:t>specialisation</a:t>
                      </a:r>
                      <a:endParaRPr sz="700" b="1">
                        <a:solidFill>
                          <a:schemeClr val="dk1"/>
                        </a:solidFill>
                      </a:endParaRPr>
                    </a:p>
                  </a:txBody>
                  <a:tcPr marL="68575" marR="68575" marT="45700" marB="457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 sz="700">
                          <a:solidFill>
                            <a:schemeClr val="dk1"/>
                          </a:solidFill>
                        </a:rPr>
                        <a:t>String</a:t>
                      </a:r>
                      <a:endParaRPr sz="700">
                        <a:solidFill>
                          <a:schemeClr val="dk1"/>
                        </a:solidFill>
                      </a:endParaRPr>
                    </a:p>
                  </a:txBody>
                  <a:tcPr marL="68575" marR="68575" marT="45700" marB="457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 sz="700">
                          <a:solidFill>
                            <a:schemeClr val="dk1"/>
                          </a:solidFill>
                        </a:rPr>
                        <a:t>Specialization pursued in Post Graduation (MBA)</a:t>
                      </a:r>
                      <a:endParaRPr sz="700">
                        <a:solidFill>
                          <a:schemeClr val="dk1"/>
                        </a:solidFill>
                      </a:endParaRPr>
                    </a:p>
                  </a:txBody>
                  <a:tcPr marL="68575" marR="68575" marT="45700" marB="457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12"/>
                  </a:ext>
                </a:extLst>
              </a:tr>
              <a:tr h="188325">
                <a:tc>
                  <a:txBody>
                    <a:bodyPr/>
                    <a:lstStyle/>
                    <a:p>
                      <a:pPr marL="0" lvl="0" indent="0" algn="ctr" rtl="0">
                        <a:lnSpc>
                          <a:spcPct val="115000"/>
                        </a:lnSpc>
                        <a:spcBef>
                          <a:spcPts val="1200"/>
                        </a:spcBef>
                        <a:spcAft>
                          <a:spcPts val="0"/>
                        </a:spcAft>
                        <a:buNone/>
                      </a:pPr>
                      <a:r>
                        <a:rPr lang="en" sz="700" b="1">
                          <a:solidFill>
                            <a:schemeClr val="dk2"/>
                          </a:solidFill>
                        </a:rPr>
                        <a:t>mba_p</a:t>
                      </a:r>
                      <a:endParaRPr sz="700" b="1">
                        <a:solidFill>
                          <a:schemeClr val="dk2"/>
                        </a:solidFill>
                      </a:endParaRPr>
                    </a:p>
                  </a:txBody>
                  <a:tcPr marL="68575" marR="68575" marT="45700" marB="457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0F5CF"/>
                    </a:solidFill>
                  </a:tcPr>
                </a:tc>
                <a:tc>
                  <a:txBody>
                    <a:bodyPr/>
                    <a:lstStyle/>
                    <a:p>
                      <a:pPr marL="0" lvl="0" indent="0" algn="ctr" rtl="0">
                        <a:lnSpc>
                          <a:spcPct val="115000"/>
                        </a:lnSpc>
                        <a:spcBef>
                          <a:spcPts val="1200"/>
                        </a:spcBef>
                        <a:spcAft>
                          <a:spcPts val="0"/>
                        </a:spcAft>
                        <a:buNone/>
                      </a:pPr>
                      <a:r>
                        <a:rPr lang="en" sz="700">
                          <a:solidFill>
                            <a:schemeClr val="dk2"/>
                          </a:solidFill>
                        </a:rPr>
                        <a:t>Float</a:t>
                      </a:r>
                      <a:endParaRPr sz="700">
                        <a:solidFill>
                          <a:schemeClr val="dk2"/>
                        </a:solidFill>
                      </a:endParaRPr>
                    </a:p>
                  </a:txBody>
                  <a:tcPr marL="68575" marR="68575" marT="45700" marB="457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0F5CF"/>
                    </a:solidFill>
                  </a:tcPr>
                </a:tc>
                <a:tc>
                  <a:txBody>
                    <a:bodyPr/>
                    <a:lstStyle/>
                    <a:p>
                      <a:pPr marL="0" lvl="0" indent="0" algn="ctr" rtl="0">
                        <a:lnSpc>
                          <a:spcPct val="115000"/>
                        </a:lnSpc>
                        <a:spcBef>
                          <a:spcPts val="1200"/>
                        </a:spcBef>
                        <a:spcAft>
                          <a:spcPts val="0"/>
                        </a:spcAft>
                        <a:buNone/>
                      </a:pPr>
                      <a:r>
                        <a:rPr lang="en" sz="700">
                          <a:solidFill>
                            <a:schemeClr val="dk2"/>
                          </a:solidFill>
                        </a:rPr>
                        <a:t>Percentage of marks obtained in MBA</a:t>
                      </a:r>
                      <a:endParaRPr sz="700">
                        <a:solidFill>
                          <a:schemeClr val="dk2"/>
                        </a:solidFill>
                      </a:endParaRPr>
                    </a:p>
                  </a:txBody>
                  <a:tcPr marL="68575" marR="68575" marT="45700" marB="457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0F5CF"/>
                    </a:solidFill>
                  </a:tcPr>
                </a:tc>
                <a:extLst>
                  <a:ext uri="{0D108BD9-81ED-4DB2-BD59-A6C34878D82A}">
                    <a16:rowId xmlns:a16="http://schemas.microsoft.com/office/drawing/2014/main" val="10013"/>
                  </a:ext>
                </a:extLst>
              </a:tr>
              <a:tr h="188325">
                <a:tc>
                  <a:txBody>
                    <a:bodyPr/>
                    <a:lstStyle/>
                    <a:p>
                      <a:pPr marL="0" lvl="0" indent="0" algn="ctr" rtl="0">
                        <a:lnSpc>
                          <a:spcPct val="115000"/>
                        </a:lnSpc>
                        <a:spcBef>
                          <a:spcPts val="1200"/>
                        </a:spcBef>
                        <a:spcAft>
                          <a:spcPts val="0"/>
                        </a:spcAft>
                        <a:buNone/>
                      </a:pPr>
                      <a:r>
                        <a:rPr lang="en" sz="700" b="1">
                          <a:solidFill>
                            <a:schemeClr val="dk1"/>
                          </a:solidFill>
                        </a:rPr>
                        <a:t>status</a:t>
                      </a:r>
                      <a:endParaRPr sz="700" b="1">
                        <a:solidFill>
                          <a:schemeClr val="dk1"/>
                        </a:solidFill>
                      </a:endParaRPr>
                    </a:p>
                  </a:txBody>
                  <a:tcPr marL="68575" marR="68575" marT="45700" marB="457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 sz="700">
                          <a:solidFill>
                            <a:schemeClr val="dk1"/>
                          </a:solidFill>
                        </a:rPr>
                        <a:t>String</a:t>
                      </a:r>
                      <a:endParaRPr sz="700">
                        <a:solidFill>
                          <a:schemeClr val="dk1"/>
                        </a:solidFill>
                      </a:endParaRPr>
                    </a:p>
                  </a:txBody>
                  <a:tcPr marL="68575" marR="68575" marT="45700" marB="457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0"/>
                        </a:spcAft>
                        <a:buNone/>
                      </a:pPr>
                      <a:r>
                        <a:rPr lang="en" sz="700">
                          <a:solidFill>
                            <a:schemeClr val="dk1"/>
                          </a:solidFill>
                        </a:rPr>
                        <a:t>Status of placement, represented as 'Placed' or 'Not placed'</a:t>
                      </a:r>
                      <a:endParaRPr sz="700">
                        <a:solidFill>
                          <a:schemeClr val="dk1"/>
                        </a:solidFill>
                      </a:endParaRPr>
                    </a:p>
                  </a:txBody>
                  <a:tcPr marL="68575" marR="68575" marT="45700" marB="457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14"/>
                  </a:ext>
                </a:extLst>
              </a:tr>
              <a:tr h="188325">
                <a:tc>
                  <a:txBody>
                    <a:bodyPr/>
                    <a:lstStyle/>
                    <a:p>
                      <a:pPr marL="0" lvl="0" indent="0" algn="ctr" rtl="0">
                        <a:lnSpc>
                          <a:spcPct val="115000"/>
                        </a:lnSpc>
                        <a:spcBef>
                          <a:spcPts val="1200"/>
                        </a:spcBef>
                        <a:spcAft>
                          <a:spcPts val="0"/>
                        </a:spcAft>
                        <a:buNone/>
                      </a:pPr>
                      <a:r>
                        <a:rPr lang="en" sz="700" b="1">
                          <a:solidFill>
                            <a:schemeClr val="dk2"/>
                          </a:solidFill>
                        </a:rPr>
                        <a:t>salary</a:t>
                      </a:r>
                      <a:endParaRPr sz="700" b="1">
                        <a:solidFill>
                          <a:schemeClr val="dk2"/>
                        </a:solidFill>
                      </a:endParaRPr>
                    </a:p>
                  </a:txBody>
                  <a:tcPr marL="68575" marR="68575" marT="45700" marB="457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0F5CF"/>
                    </a:solidFill>
                  </a:tcPr>
                </a:tc>
                <a:tc>
                  <a:txBody>
                    <a:bodyPr/>
                    <a:lstStyle/>
                    <a:p>
                      <a:pPr marL="0" lvl="0" indent="0" algn="ctr" rtl="0">
                        <a:lnSpc>
                          <a:spcPct val="115000"/>
                        </a:lnSpc>
                        <a:spcBef>
                          <a:spcPts val="1200"/>
                        </a:spcBef>
                        <a:spcAft>
                          <a:spcPts val="0"/>
                        </a:spcAft>
                        <a:buNone/>
                      </a:pPr>
                      <a:r>
                        <a:rPr lang="en" sz="700">
                          <a:solidFill>
                            <a:schemeClr val="dk2"/>
                          </a:solidFill>
                        </a:rPr>
                        <a:t>Float</a:t>
                      </a:r>
                      <a:endParaRPr sz="700">
                        <a:solidFill>
                          <a:schemeClr val="dk2"/>
                        </a:solidFill>
                      </a:endParaRPr>
                    </a:p>
                  </a:txBody>
                  <a:tcPr marL="68575" marR="68575" marT="45700" marB="457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0F5CF"/>
                    </a:solidFill>
                  </a:tcPr>
                </a:tc>
                <a:tc>
                  <a:txBody>
                    <a:bodyPr/>
                    <a:lstStyle/>
                    <a:p>
                      <a:pPr marL="0" lvl="0" indent="0" algn="ctr" rtl="0">
                        <a:lnSpc>
                          <a:spcPct val="115000"/>
                        </a:lnSpc>
                        <a:spcBef>
                          <a:spcPts val="1200"/>
                        </a:spcBef>
                        <a:spcAft>
                          <a:spcPts val="0"/>
                        </a:spcAft>
                        <a:buNone/>
                      </a:pPr>
                      <a:r>
                        <a:rPr lang="en" sz="700">
                          <a:solidFill>
                            <a:schemeClr val="dk2"/>
                          </a:solidFill>
                        </a:rPr>
                        <a:t>Salary offered by corporate to the candidate upon placement</a:t>
                      </a:r>
                      <a:endParaRPr sz="700">
                        <a:solidFill>
                          <a:schemeClr val="dk2"/>
                        </a:solidFill>
                      </a:endParaRPr>
                    </a:p>
                  </a:txBody>
                  <a:tcPr marL="68575" marR="68575" marT="45700" marB="457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0F5CF"/>
                    </a:solidFill>
                  </a:tcPr>
                </a:tc>
                <a:extLst>
                  <a:ext uri="{0D108BD9-81ED-4DB2-BD59-A6C34878D82A}">
                    <a16:rowId xmlns:a16="http://schemas.microsoft.com/office/drawing/2014/main" val="10015"/>
                  </a:ext>
                </a:extLst>
              </a:tr>
            </a:tbl>
          </a:graphicData>
        </a:graphic>
      </p:graphicFrame>
      <p:cxnSp>
        <p:nvCxnSpPr>
          <p:cNvPr id="87" name="Google Shape;87;p16"/>
          <p:cNvCxnSpPr>
            <a:stCxn id="83" idx="1"/>
            <a:endCxn id="85" idx="2"/>
          </p:cNvCxnSpPr>
          <p:nvPr/>
        </p:nvCxnSpPr>
        <p:spPr>
          <a:xfrm rot="10800000" flipH="1">
            <a:off x="7472800" y="2008663"/>
            <a:ext cx="6600" cy="396000"/>
          </a:xfrm>
          <a:prstGeom prst="straightConnector1">
            <a:avLst/>
          </a:prstGeom>
          <a:noFill/>
          <a:ln w="9525" cap="flat" cmpd="sng">
            <a:solidFill>
              <a:schemeClr val="dk1"/>
            </a:solidFill>
            <a:prstDash val="solid"/>
            <a:round/>
            <a:headEnd type="none" w="med" len="med"/>
            <a:tailEnd type="triangle" w="med" len="med"/>
          </a:ln>
          <a:effectLst>
            <a:outerShdw blurRad="57150" dist="19050" dir="5400000" algn="bl" rotWithShape="0">
              <a:schemeClr val="dk1">
                <a:alpha val="50000"/>
              </a:schemeClr>
            </a:outerShdw>
          </a:effectLst>
        </p:spPr>
      </p:cxnSp>
      <p:cxnSp>
        <p:nvCxnSpPr>
          <p:cNvPr id="88" name="Google Shape;88;p16"/>
          <p:cNvCxnSpPr>
            <a:stCxn id="83" idx="3"/>
            <a:endCxn id="84" idx="0"/>
          </p:cNvCxnSpPr>
          <p:nvPr/>
        </p:nvCxnSpPr>
        <p:spPr>
          <a:xfrm>
            <a:off x="7472800" y="3208363"/>
            <a:ext cx="0" cy="396000"/>
          </a:xfrm>
          <a:prstGeom prst="straightConnector1">
            <a:avLst/>
          </a:prstGeom>
          <a:noFill/>
          <a:ln w="9525" cap="flat" cmpd="sng">
            <a:solidFill>
              <a:schemeClr val="dk1"/>
            </a:solidFill>
            <a:prstDash val="solid"/>
            <a:round/>
            <a:headEnd type="none" w="med" len="med"/>
            <a:tailEnd type="triangle" w="med" len="med"/>
          </a:ln>
          <a:effectLst>
            <a:outerShdw blurRad="57150" dist="19050" dir="5400000" algn="bl" rotWithShape="0">
              <a:schemeClr val="dk1">
                <a:alpha val="50000"/>
              </a:schemeClr>
            </a:outerShdw>
          </a:effectLst>
        </p:spPr>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7"/>
          <p:cNvSpPr txBox="1">
            <a:spLocks noGrp="1"/>
          </p:cNvSpPr>
          <p:nvPr>
            <p:ph type="title"/>
          </p:nvPr>
        </p:nvSpPr>
        <p:spPr>
          <a:xfrm>
            <a:off x="387900" y="458025"/>
            <a:ext cx="4335900" cy="6861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a:t>Data Mining Steps</a:t>
            </a:r>
            <a:endParaRPr/>
          </a:p>
        </p:txBody>
      </p:sp>
      <p:sp>
        <p:nvSpPr>
          <p:cNvPr id="94" name="Google Shape;94;p17"/>
          <p:cNvSpPr/>
          <p:nvPr/>
        </p:nvSpPr>
        <p:spPr>
          <a:xfrm>
            <a:off x="7487000" y="357225"/>
            <a:ext cx="1076700" cy="1232400"/>
          </a:xfrm>
          <a:prstGeom prst="can">
            <a:avLst>
              <a:gd name="adj" fmla="val 25000"/>
            </a:avLst>
          </a:prstGeom>
          <a:solidFill>
            <a:srgbClr val="6666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chemeClr val="dk1"/>
                </a:solidFill>
              </a:rPr>
              <a:t>Dataset</a:t>
            </a:r>
            <a:endParaRPr b="1">
              <a:solidFill>
                <a:schemeClr val="dk1"/>
              </a:solidFill>
            </a:endParaRPr>
          </a:p>
        </p:txBody>
      </p:sp>
      <p:sp>
        <p:nvSpPr>
          <p:cNvPr id="95" name="Google Shape;95;p17"/>
          <p:cNvSpPr/>
          <p:nvPr/>
        </p:nvSpPr>
        <p:spPr>
          <a:xfrm>
            <a:off x="5192150" y="553875"/>
            <a:ext cx="1285800" cy="803700"/>
          </a:xfrm>
          <a:prstGeom prst="roundRect">
            <a:avLst>
              <a:gd name="adj" fmla="val 16667"/>
            </a:avLst>
          </a:prstGeom>
          <a:solidFill>
            <a:srgbClr val="99999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b="1"/>
              <a:t>Descriptive Analytics</a:t>
            </a:r>
            <a:endParaRPr b="1"/>
          </a:p>
        </p:txBody>
      </p:sp>
      <p:sp>
        <p:nvSpPr>
          <p:cNvPr id="96" name="Google Shape;96;p17"/>
          <p:cNvSpPr/>
          <p:nvPr/>
        </p:nvSpPr>
        <p:spPr>
          <a:xfrm>
            <a:off x="4812950" y="1817025"/>
            <a:ext cx="2044200" cy="803700"/>
          </a:xfrm>
          <a:prstGeom prst="roundRect">
            <a:avLst>
              <a:gd name="adj" fmla="val 16667"/>
            </a:avLst>
          </a:prstGeom>
          <a:solidFill>
            <a:srgbClr val="B7B7B7"/>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b="1"/>
              <a:t>Dealing with Missing Values and Outliers</a:t>
            </a:r>
            <a:endParaRPr b="1"/>
          </a:p>
        </p:txBody>
      </p:sp>
      <p:sp>
        <p:nvSpPr>
          <p:cNvPr id="97" name="Google Shape;97;p17"/>
          <p:cNvSpPr/>
          <p:nvPr/>
        </p:nvSpPr>
        <p:spPr>
          <a:xfrm>
            <a:off x="7139325" y="2960488"/>
            <a:ext cx="1285800" cy="803700"/>
          </a:xfrm>
          <a:prstGeom prst="roundRect">
            <a:avLst>
              <a:gd name="adj" fmla="val 16667"/>
            </a:avLst>
          </a:prstGeom>
          <a:solidFill>
            <a:srgbClr val="D9D9D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b="1"/>
              <a:t>Categorical Dummy Variable</a:t>
            </a:r>
            <a:endParaRPr b="1"/>
          </a:p>
        </p:txBody>
      </p:sp>
      <p:sp>
        <p:nvSpPr>
          <p:cNvPr id="98" name="Google Shape;98;p17"/>
          <p:cNvSpPr/>
          <p:nvPr/>
        </p:nvSpPr>
        <p:spPr>
          <a:xfrm>
            <a:off x="5114450" y="2979175"/>
            <a:ext cx="1464600" cy="803700"/>
          </a:xfrm>
          <a:prstGeom prst="roundRect">
            <a:avLst>
              <a:gd name="adj" fmla="val 16667"/>
            </a:avLst>
          </a:prstGeom>
          <a:solidFill>
            <a:srgbClr val="D9D9D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200" b="1"/>
              <a:t>Standardizing  Numerical Predictors</a:t>
            </a:r>
            <a:endParaRPr sz="1200" b="1"/>
          </a:p>
        </p:txBody>
      </p:sp>
      <p:sp>
        <p:nvSpPr>
          <p:cNvPr id="99" name="Google Shape;99;p17"/>
          <p:cNvSpPr/>
          <p:nvPr/>
        </p:nvSpPr>
        <p:spPr>
          <a:xfrm>
            <a:off x="6004675" y="4217550"/>
            <a:ext cx="1737300" cy="803700"/>
          </a:xfrm>
          <a:prstGeom prst="roundRect">
            <a:avLst>
              <a:gd name="adj" fmla="val 16667"/>
            </a:avLst>
          </a:prstGeom>
          <a:solidFill>
            <a:srgbClr val="EFEFE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b="1"/>
              <a:t>Dealing with Imbalance Class</a:t>
            </a:r>
            <a:endParaRPr b="1"/>
          </a:p>
        </p:txBody>
      </p:sp>
      <p:sp>
        <p:nvSpPr>
          <p:cNvPr id="100" name="Google Shape;100;p17"/>
          <p:cNvSpPr/>
          <p:nvPr/>
        </p:nvSpPr>
        <p:spPr>
          <a:xfrm>
            <a:off x="1348375" y="4205400"/>
            <a:ext cx="1832700" cy="803700"/>
          </a:xfrm>
          <a:prstGeom prst="roundRect">
            <a:avLst>
              <a:gd name="adj" fmla="val 16667"/>
            </a:avLst>
          </a:prstGeom>
          <a:solidFill>
            <a:srgbClr val="D9EAD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b="1"/>
              <a:t>Initial Logistic Regression Model</a:t>
            </a:r>
            <a:endParaRPr b="1"/>
          </a:p>
        </p:txBody>
      </p:sp>
      <p:sp>
        <p:nvSpPr>
          <p:cNvPr id="101" name="Google Shape;101;p17"/>
          <p:cNvSpPr/>
          <p:nvPr/>
        </p:nvSpPr>
        <p:spPr>
          <a:xfrm>
            <a:off x="209975" y="2960488"/>
            <a:ext cx="1285800" cy="803700"/>
          </a:xfrm>
          <a:prstGeom prst="roundRect">
            <a:avLst>
              <a:gd name="adj" fmla="val 16667"/>
            </a:avLst>
          </a:prstGeom>
          <a:solidFill>
            <a:srgbClr val="FCE5C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b="1"/>
              <a:t>PCA</a:t>
            </a:r>
            <a:endParaRPr b="1"/>
          </a:p>
        </p:txBody>
      </p:sp>
      <p:sp>
        <p:nvSpPr>
          <p:cNvPr id="102" name="Google Shape;102;p17"/>
          <p:cNvSpPr/>
          <p:nvPr/>
        </p:nvSpPr>
        <p:spPr>
          <a:xfrm>
            <a:off x="1648250" y="2956313"/>
            <a:ext cx="1285800" cy="803700"/>
          </a:xfrm>
          <a:prstGeom prst="roundRect">
            <a:avLst>
              <a:gd name="adj" fmla="val 16667"/>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b="1"/>
              <a:t>K-Means</a:t>
            </a:r>
            <a:endParaRPr b="1"/>
          </a:p>
        </p:txBody>
      </p:sp>
      <p:sp>
        <p:nvSpPr>
          <p:cNvPr id="103" name="Google Shape;103;p17"/>
          <p:cNvSpPr/>
          <p:nvPr/>
        </p:nvSpPr>
        <p:spPr>
          <a:xfrm>
            <a:off x="3086525" y="2960500"/>
            <a:ext cx="1464600" cy="803700"/>
          </a:xfrm>
          <a:prstGeom prst="roundRect">
            <a:avLst>
              <a:gd name="adj" fmla="val 16667"/>
            </a:avLst>
          </a:prstGeom>
          <a:solidFill>
            <a:schemeClr val="accent5"/>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b="1"/>
              <a:t>Hierarchical Clustering</a:t>
            </a:r>
            <a:endParaRPr b="1"/>
          </a:p>
        </p:txBody>
      </p:sp>
      <p:sp>
        <p:nvSpPr>
          <p:cNvPr id="104" name="Google Shape;104;p17"/>
          <p:cNvSpPr/>
          <p:nvPr/>
        </p:nvSpPr>
        <p:spPr>
          <a:xfrm>
            <a:off x="667175" y="1648363"/>
            <a:ext cx="1285800" cy="803700"/>
          </a:xfrm>
          <a:prstGeom prst="roundRect">
            <a:avLst>
              <a:gd name="adj" fmla="val 16667"/>
            </a:avLst>
          </a:prstGeom>
          <a:solidFill>
            <a:srgbClr val="B6D7A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b="1"/>
              <a:t>Bootstrap Forest</a:t>
            </a:r>
            <a:endParaRPr b="1"/>
          </a:p>
        </p:txBody>
      </p:sp>
      <p:sp>
        <p:nvSpPr>
          <p:cNvPr id="105" name="Google Shape;105;p17"/>
          <p:cNvSpPr/>
          <p:nvPr/>
        </p:nvSpPr>
        <p:spPr>
          <a:xfrm>
            <a:off x="2740063" y="1650450"/>
            <a:ext cx="1285800" cy="803700"/>
          </a:xfrm>
          <a:prstGeom prst="roundRect">
            <a:avLst>
              <a:gd name="adj" fmla="val 16667"/>
            </a:avLst>
          </a:prstGeom>
          <a:solidFill>
            <a:srgbClr val="00FF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b="1"/>
              <a:t>Neural Network</a:t>
            </a:r>
            <a:endParaRPr b="1"/>
          </a:p>
        </p:txBody>
      </p:sp>
      <p:sp>
        <p:nvSpPr>
          <p:cNvPr id="106" name="Google Shape;106;p17"/>
          <p:cNvSpPr/>
          <p:nvPr/>
        </p:nvSpPr>
        <p:spPr>
          <a:xfrm>
            <a:off x="3950013" y="4205388"/>
            <a:ext cx="1285800" cy="803700"/>
          </a:xfrm>
          <a:prstGeom prst="roundRect">
            <a:avLst>
              <a:gd name="adj" fmla="val 16667"/>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b="1"/>
              <a:t>Dataset Partitioning</a:t>
            </a:r>
            <a:endParaRPr b="1"/>
          </a:p>
        </p:txBody>
      </p:sp>
      <p:cxnSp>
        <p:nvCxnSpPr>
          <p:cNvPr id="107" name="Google Shape;107;p17"/>
          <p:cNvCxnSpPr>
            <a:stCxn id="94" idx="2"/>
            <a:endCxn id="95" idx="3"/>
          </p:cNvCxnSpPr>
          <p:nvPr/>
        </p:nvCxnSpPr>
        <p:spPr>
          <a:xfrm rot="10800000">
            <a:off x="6477800" y="955725"/>
            <a:ext cx="1009200" cy="17700"/>
          </a:xfrm>
          <a:prstGeom prst="straightConnector1">
            <a:avLst/>
          </a:prstGeom>
          <a:noFill/>
          <a:ln w="19050" cap="flat" cmpd="sng">
            <a:solidFill>
              <a:schemeClr val="dk1"/>
            </a:solidFill>
            <a:prstDash val="solid"/>
            <a:round/>
            <a:headEnd type="none" w="med" len="med"/>
            <a:tailEnd type="triangle" w="med" len="med"/>
          </a:ln>
        </p:spPr>
      </p:cxnSp>
      <p:cxnSp>
        <p:nvCxnSpPr>
          <p:cNvPr id="108" name="Google Shape;108;p17"/>
          <p:cNvCxnSpPr>
            <a:stCxn id="95" idx="2"/>
            <a:endCxn id="96" idx="0"/>
          </p:cNvCxnSpPr>
          <p:nvPr/>
        </p:nvCxnSpPr>
        <p:spPr>
          <a:xfrm>
            <a:off x="5835050" y="1357575"/>
            <a:ext cx="0" cy="459600"/>
          </a:xfrm>
          <a:prstGeom prst="straightConnector1">
            <a:avLst/>
          </a:prstGeom>
          <a:noFill/>
          <a:ln w="19050" cap="flat" cmpd="sng">
            <a:solidFill>
              <a:schemeClr val="dk1"/>
            </a:solidFill>
            <a:prstDash val="solid"/>
            <a:round/>
            <a:headEnd type="none" w="med" len="med"/>
            <a:tailEnd type="triangle" w="med" len="med"/>
          </a:ln>
        </p:spPr>
      </p:cxnSp>
      <p:cxnSp>
        <p:nvCxnSpPr>
          <p:cNvPr id="109" name="Google Shape;109;p17"/>
          <p:cNvCxnSpPr>
            <a:stCxn id="96" idx="2"/>
            <a:endCxn id="98" idx="0"/>
          </p:cNvCxnSpPr>
          <p:nvPr/>
        </p:nvCxnSpPr>
        <p:spPr>
          <a:xfrm>
            <a:off x="5835050" y="2620725"/>
            <a:ext cx="11700" cy="358500"/>
          </a:xfrm>
          <a:prstGeom prst="straightConnector1">
            <a:avLst/>
          </a:prstGeom>
          <a:noFill/>
          <a:ln w="19050" cap="flat" cmpd="sng">
            <a:solidFill>
              <a:schemeClr val="dk1"/>
            </a:solidFill>
            <a:prstDash val="solid"/>
            <a:round/>
            <a:headEnd type="none" w="med" len="med"/>
            <a:tailEnd type="triangle" w="med" len="med"/>
          </a:ln>
        </p:spPr>
      </p:cxnSp>
      <p:cxnSp>
        <p:nvCxnSpPr>
          <p:cNvPr id="110" name="Google Shape;110;p17"/>
          <p:cNvCxnSpPr>
            <a:stCxn id="96" idx="2"/>
            <a:endCxn id="97" idx="0"/>
          </p:cNvCxnSpPr>
          <p:nvPr/>
        </p:nvCxnSpPr>
        <p:spPr>
          <a:xfrm>
            <a:off x="5835050" y="2620725"/>
            <a:ext cx="1947300" cy="339900"/>
          </a:xfrm>
          <a:prstGeom prst="straightConnector1">
            <a:avLst/>
          </a:prstGeom>
          <a:noFill/>
          <a:ln w="19050" cap="flat" cmpd="sng">
            <a:solidFill>
              <a:schemeClr val="dk1"/>
            </a:solidFill>
            <a:prstDash val="solid"/>
            <a:round/>
            <a:headEnd type="none" w="med" len="med"/>
            <a:tailEnd type="triangle" w="med" len="med"/>
          </a:ln>
        </p:spPr>
      </p:cxnSp>
      <p:cxnSp>
        <p:nvCxnSpPr>
          <p:cNvPr id="111" name="Google Shape;111;p17"/>
          <p:cNvCxnSpPr>
            <a:stCxn id="97" idx="2"/>
            <a:endCxn id="99" idx="0"/>
          </p:cNvCxnSpPr>
          <p:nvPr/>
        </p:nvCxnSpPr>
        <p:spPr>
          <a:xfrm flipH="1">
            <a:off x="6873225" y="3764188"/>
            <a:ext cx="909000" cy="453300"/>
          </a:xfrm>
          <a:prstGeom prst="straightConnector1">
            <a:avLst/>
          </a:prstGeom>
          <a:noFill/>
          <a:ln w="19050" cap="flat" cmpd="sng">
            <a:solidFill>
              <a:schemeClr val="dk1"/>
            </a:solidFill>
            <a:prstDash val="solid"/>
            <a:round/>
            <a:headEnd type="none" w="med" len="med"/>
            <a:tailEnd type="triangle" w="med" len="med"/>
          </a:ln>
        </p:spPr>
      </p:cxnSp>
      <p:cxnSp>
        <p:nvCxnSpPr>
          <p:cNvPr id="112" name="Google Shape;112;p17"/>
          <p:cNvCxnSpPr>
            <a:stCxn id="98" idx="2"/>
            <a:endCxn id="99" idx="0"/>
          </p:cNvCxnSpPr>
          <p:nvPr/>
        </p:nvCxnSpPr>
        <p:spPr>
          <a:xfrm>
            <a:off x="5846750" y="3782875"/>
            <a:ext cx="1026600" cy="434700"/>
          </a:xfrm>
          <a:prstGeom prst="straightConnector1">
            <a:avLst/>
          </a:prstGeom>
          <a:noFill/>
          <a:ln w="19050" cap="flat" cmpd="sng">
            <a:solidFill>
              <a:schemeClr val="dk1"/>
            </a:solidFill>
            <a:prstDash val="solid"/>
            <a:round/>
            <a:headEnd type="none" w="med" len="med"/>
            <a:tailEnd type="triangle" w="med" len="med"/>
          </a:ln>
        </p:spPr>
      </p:cxnSp>
      <p:cxnSp>
        <p:nvCxnSpPr>
          <p:cNvPr id="113" name="Google Shape;113;p17"/>
          <p:cNvCxnSpPr>
            <a:stCxn id="99" idx="1"/>
            <a:endCxn id="106" idx="3"/>
          </p:cNvCxnSpPr>
          <p:nvPr/>
        </p:nvCxnSpPr>
        <p:spPr>
          <a:xfrm rot="10800000">
            <a:off x="5235775" y="4607100"/>
            <a:ext cx="768900" cy="12300"/>
          </a:xfrm>
          <a:prstGeom prst="straightConnector1">
            <a:avLst/>
          </a:prstGeom>
          <a:noFill/>
          <a:ln w="19050" cap="flat" cmpd="sng">
            <a:solidFill>
              <a:schemeClr val="dk1"/>
            </a:solidFill>
            <a:prstDash val="solid"/>
            <a:round/>
            <a:headEnd type="none" w="med" len="med"/>
            <a:tailEnd type="triangle" w="med" len="med"/>
          </a:ln>
        </p:spPr>
      </p:cxnSp>
      <p:cxnSp>
        <p:nvCxnSpPr>
          <p:cNvPr id="114" name="Google Shape;114;p17"/>
          <p:cNvCxnSpPr>
            <a:stCxn id="106" idx="1"/>
            <a:endCxn id="100" idx="3"/>
          </p:cNvCxnSpPr>
          <p:nvPr/>
        </p:nvCxnSpPr>
        <p:spPr>
          <a:xfrm rot="10800000">
            <a:off x="3181113" y="4607238"/>
            <a:ext cx="768900" cy="0"/>
          </a:xfrm>
          <a:prstGeom prst="straightConnector1">
            <a:avLst/>
          </a:prstGeom>
          <a:noFill/>
          <a:ln w="19050" cap="flat" cmpd="sng">
            <a:solidFill>
              <a:schemeClr val="dk1"/>
            </a:solidFill>
            <a:prstDash val="solid"/>
            <a:round/>
            <a:headEnd type="none" w="med" len="med"/>
            <a:tailEnd type="triangle" w="med" len="med"/>
          </a:ln>
        </p:spPr>
      </p:cxnSp>
      <p:cxnSp>
        <p:nvCxnSpPr>
          <p:cNvPr id="115" name="Google Shape;115;p17"/>
          <p:cNvCxnSpPr>
            <a:stCxn id="100" idx="0"/>
            <a:endCxn id="103" idx="2"/>
          </p:cNvCxnSpPr>
          <p:nvPr/>
        </p:nvCxnSpPr>
        <p:spPr>
          <a:xfrm rot="10800000" flipH="1">
            <a:off x="2264725" y="3764100"/>
            <a:ext cx="1554000" cy="441300"/>
          </a:xfrm>
          <a:prstGeom prst="straightConnector1">
            <a:avLst/>
          </a:prstGeom>
          <a:noFill/>
          <a:ln w="19050" cap="flat" cmpd="sng">
            <a:solidFill>
              <a:schemeClr val="dk1"/>
            </a:solidFill>
            <a:prstDash val="solid"/>
            <a:round/>
            <a:headEnd type="none" w="med" len="med"/>
            <a:tailEnd type="triangle" w="med" len="med"/>
          </a:ln>
        </p:spPr>
      </p:cxnSp>
      <p:cxnSp>
        <p:nvCxnSpPr>
          <p:cNvPr id="116" name="Google Shape;116;p17"/>
          <p:cNvCxnSpPr>
            <a:stCxn id="100" idx="0"/>
            <a:endCxn id="102" idx="2"/>
          </p:cNvCxnSpPr>
          <p:nvPr/>
        </p:nvCxnSpPr>
        <p:spPr>
          <a:xfrm rot="10800000" flipH="1">
            <a:off x="2264725" y="3759900"/>
            <a:ext cx="26400" cy="445500"/>
          </a:xfrm>
          <a:prstGeom prst="straightConnector1">
            <a:avLst/>
          </a:prstGeom>
          <a:noFill/>
          <a:ln w="19050" cap="flat" cmpd="sng">
            <a:solidFill>
              <a:schemeClr val="dk1"/>
            </a:solidFill>
            <a:prstDash val="solid"/>
            <a:round/>
            <a:headEnd type="none" w="med" len="med"/>
            <a:tailEnd type="triangle" w="med" len="med"/>
          </a:ln>
        </p:spPr>
      </p:cxnSp>
      <p:cxnSp>
        <p:nvCxnSpPr>
          <p:cNvPr id="117" name="Google Shape;117;p17"/>
          <p:cNvCxnSpPr>
            <a:stCxn id="100" idx="0"/>
            <a:endCxn id="101" idx="2"/>
          </p:cNvCxnSpPr>
          <p:nvPr/>
        </p:nvCxnSpPr>
        <p:spPr>
          <a:xfrm rot="10800000">
            <a:off x="852925" y="3764100"/>
            <a:ext cx="1411800" cy="441300"/>
          </a:xfrm>
          <a:prstGeom prst="straightConnector1">
            <a:avLst/>
          </a:prstGeom>
          <a:noFill/>
          <a:ln w="19050" cap="flat" cmpd="sng">
            <a:solidFill>
              <a:schemeClr val="dk1"/>
            </a:solidFill>
            <a:prstDash val="solid"/>
            <a:round/>
            <a:headEnd type="none" w="med" len="med"/>
            <a:tailEnd type="triangle" w="med" len="med"/>
          </a:ln>
        </p:spPr>
      </p:cxnSp>
      <p:cxnSp>
        <p:nvCxnSpPr>
          <p:cNvPr id="118" name="Google Shape;118;p17"/>
          <p:cNvCxnSpPr>
            <a:stCxn id="103" idx="0"/>
            <a:endCxn id="105" idx="2"/>
          </p:cNvCxnSpPr>
          <p:nvPr/>
        </p:nvCxnSpPr>
        <p:spPr>
          <a:xfrm rot="10800000">
            <a:off x="3382925" y="2454100"/>
            <a:ext cx="435900" cy="506400"/>
          </a:xfrm>
          <a:prstGeom prst="straightConnector1">
            <a:avLst/>
          </a:prstGeom>
          <a:noFill/>
          <a:ln w="19050" cap="flat" cmpd="sng">
            <a:solidFill>
              <a:schemeClr val="dk1"/>
            </a:solidFill>
            <a:prstDash val="solid"/>
            <a:round/>
            <a:headEnd type="none" w="med" len="med"/>
            <a:tailEnd type="triangle" w="med" len="med"/>
          </a:ln>
        </p:spPr>
      </p:cxnSp>
      <p:cxnSp>
        <p:nvCxnSpPr>
          <p:cNvPr id="119" name="Google Shape;119;p17"/>
          <p:cNvCxnSpPr>
            <a:stCxn id="103" idx="0"/>
            <a:endCxn id="104" idx="2"/>
          </p:cNvCxnSpPr>
          <p:nvPr/>
        </p:nvCxnSpPr>
        <p:spPr>
          <a:xfrm rot="10800000">
            <a:off x="1310225" y="2452000"/>
            <a:ext cx="2508600" cy="508500"/>
          </a:xfrm>
          <a:prstGeom prst="straightConnector1">
            <a:avLst/>
          </a:prstGeom>
          <a:noFill/>
          <a:ln w="19050" cap="flat" cmpd="sng">
            <a:solidFill>
              <a:schemeClr val="dk1"/>
            </a:solidFill>
            <a:prstDash val="solid"/>
            <a:round/>
            <a:headEnd type="none" w="med" len="med"/>
            <a:tailEnd type="triangle" w="med" len="med"/>
          </a:ln>
        </p:spPr>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18"/>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a:t>Descriptive Analytics</a:t>
            </a:r>
            <a:endParaRPr/>
          </a:p>
        </p:txBody>
      </p:sp>
      <p:sp>
        <p:nvSpPr>
          <p:cNvPr id="125" name="Google Shape;125;p18"/>
          <p:cNvSpPr txBox="1">
            <a:spLocks noGrp="1"/>
          </p:cNvSpPr>
          <p:nvPr>
            <p:ph type="body" idx="1"/>
          </p:nvPr>
        </p:nvSpPr>
        <p:spPr>
          <a:xfrm>
            <a:off x="387900" y="1274600"/>
            <a:ext cx="8368200" cy="3192600"/>
          </a:xfrm>
          <a:prstGeom prst="rect">
            <a:avLst/>
          </a:prstGeom>
        </p:spPr>
        <p:txBody>
          <a:bodyPr spcFirstLastPara="1" wrap="square" lIns="91425" tIns="91425" rIns="91425" bIns="91425" anchor="t" anchorCtr="0">
            <a:noAutofit/>
          </a:bodyPr>
          <a:lstStyle/>
          <a:p>
            <a:pPr marL="457200" lvl="0" indent="-318135" algn="l" rtl="0">
              <a:lnSpc>
                <a:spcPct val="95000"/>
              </a:lnSpc>
              <a:spcBef>
                <a:spcPts val="0"/>
              </a:spcBef>
              <a:spcAft>
                <a:spcPts val="0"/>
              </a:spcAft>
              <a:buSzPts val="1410"/>
              <a:buChar char="●"/>
            </a:pPr>
            <a:r>
              <a:rPr lang="en" sz="1410"/>
              <a:t>For the quantitative variables, we examined the skewness of the data. We noticed most variables to be symmetric but some negatively skewed.</a:t>
            </a:r>
            <a:endParaRPr sz="1410"/>
          </a:p>
          <a:p>
            <a:pPr marL="457200" lvl="0" indent="-318135" algn="l" rtl="0">
              <a:lnSpc>
                <a:spcPct val="95000"/>
              </a:lnSpc>
              <a:spcBef>
                <a:spcPts val="0"/>
              </a:spcBef>
              <a:spcAft>
                <a:spcPts val="0"/>
              </a:spcAft>
              <a:buSzPts val="1410"/>
              <a:buFont typeface="Times New Roman"/>
              <a:buChar char="●"/>
            </a:pPr>
            <a:r>
              <a:rPr lang="en" sz="1410"/>
              <a:t>When examining the qualitative variables, the dataset was found to be unbalanced.</a:t>
            </a:r>
            <a:endParaRPr sz="1410"/>
          </a:p>
          <a:p>
            <a:pPr marL="457200" lvl="0" indent="-318135" algn="l" rtl="0">
              <a:lnSpc>
                <a:spcPct val="95000"/>
              </a:lnSpc>
              <a:spcBef>
                <a:spcPts val="0"/>
              </a:spcBef>
              <a:spcAft>
                <a:spcPts val="0"/>
              </a:spcAft>
              <a:buSzPts val="1410"/>
              <a:buFont typeface="Times New Roman"/>
              <a:buChar char="●"/>
            </a:pPr>
            <a:r>
              <a:rPr lang="en" sz="1410"/>
              <a:t>The dataset was also found to be biased, as gender is a significant factor affecting whether a student is placed, with almost twice as many males than females included in the dataset. </a:t>
            </a:r>
            <a:endParaRPr sz="1410"/>
          </a:p>
          <a:p>
            <a:pPr marL="457200" lvl="0" indent="-311785" algn="l" rtl="0">
              <a:lnSpc>
                <a:spcPct val="95000"/>
              </a:lnSpc>
              <a:spcBef>
                <a:spcPts val="0"/>
              </a:spcBef>
              <a:spcAft>
                <a:spcPts val="0"/>
              </a:spcAft>
              <a:buSzPts val="1310"/>
              <a:buFont typeface="Times New Roman"/>
              <a:buChar char="●"/>
            </a:pPr>
            <a:r>
              <a:rPr lang="en" sz="1410"/>
              <a:t>The analysis also identified several outliers, primarily for the salary variable.</a:t>
            </a:r>
            <a:endParaRPr sz="1410"/>
          </a:p>
          <a:p>
            <a:pPr marL="457200" lvl="0" indent="-311785" algn="l" rtl="0">
              <a:lnSpc>
                <a:spcPct val="95000"/>
              </a:lnSpc>
              <a:spcBef>
                <a:spcPts val="0"/>
              </a:spcBef>
              <a:spcAft>
                <a:spcPts val="0"/>
              </a:spcAft>
              <a:buSzPts val="1310"/>
              <a:buFont typeface="Times New Roman"/>
              <a:buChar char="●"/>
            </a:pPr>
            <a:r>
              <a:rPr lang="en" sz="1410"/>
              <a:t>There were moderate positive correlations between some of the quantitative variables. </a:t>
            </a:r>
            <a:endParaRPr sz="151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19"/>
          <p:cNvSpPr txBox="1">
            <a:spLocks noGrp="1"/>
          </p:cNvSpPr>
          <p:nvPr>
            <p:ph type="title"/>
          </p:nvPr>
        </p:nvSpPr>
        <p:spPr>
          <a:xfrm>
            <a:off x="387913" y="384950"/>
            <a:ext cx="8368200" cy="6861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a:t>Data Preparation</a:t>
            </a:r>
            <a:endParaRPr/>
          </a:p>
        </p:txBody>
      </p:sp>
      <p:grpSp>
        <p:nvGrpSpPr>
          <p:cNvPr id="131" name="Google Shape;131;p19"/>
          <p:cNvGrpSpPr/>
          <p:nvPr/>
        </p:nvGrpSpPr>
        <p:grpSpPr>
          <a:xfrm>
            <a:off x="373813" y="3621854"/>
            <a:ext cx="5957975" cy="643500"/>
            <a:chOff x="1593000" y="2322568"/>
            <a:chExt cx="5957975" cy="643500"/>
          </a:xfrm>
        </p:grpSpPr>
        <p:sp>
          <p:nvSpPr>
            <p:cNvPr id="132" name="Google Shape;132;p19"/>
            <p:cNvSpPr/>
            <p:nvPr/>
          </p:nvSpPr>
          <p:spPr>
            <a:xfrm>
              <a:off x="3728375" y="2322568"/>
              <a:ext cx="3822600" cy="643500"/>
            </a:xfrm>
            <a:prstGeom prst="rect">
              <a:avLst/>
            </a:prstGeom>
            <a:solidFill>
              <a:srgbClr val="EEEE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19"/>
            <p:cNvSpPr/>
            <p:nvPr/>
          </p:nvSpPr>
          <p:spPr>
            <a:xfrm flipH="1">
              <a:off x="2283025" y="2322575"/>
              <a:ext cx="1844400" cy="642600"/>
            </a:xfrm>
            <a:prstGeom prst="rect">
              <a:avLst/>
            </a:prstGeom>
            <a:solidFill>
              <a:srgbClr val="A72A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19"/>
            <p:cNvSpPr/>
            <p:nvPr/>
          </p:nvSpPr>
          <p:spPr>
            <a:xfrm rot="-5400000">
              <a:off x="3501574" y="1934671"/>
              <a:ext cx="643356" cy="1419149"/>
            </a:xfrm>
            <a:prstGeom prst="flowChartOffpageConnector">
              <a:avLst/>
            </a:prstGeom>
            <a:solidFill>
              <a:srgbClr val="A72A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19"/>
            <p:cNvSpPr/>
            <p:nvPr/>
          </p:nvSpPr>
          <p:spPr>
            <a:xfrm>
              <a:off x="2342637" y="2399939"/>
              <a:ext cx="2136000" cy="49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100">
                  <a:solidFill>
                    <a:srgbClr val="FFFFFF"/>
                  </a:solidFill>
                  <a:latin typeface="Roboto Medium"/>
                  <a:ea typeface="Roboto Medium"/>
                  <a:cs typeface="Roboto Medium"/>
                  <a:sym typeface="Roboto Medium"/>
                </a:rPr>
                <a:t>Dealing with Class Imbalance and Over-Sampling</a:t>
              </a:r>
              <a:endParaRPr sz="1100">
                <a:solidFill>
                  <a:srgbClr val="FFFFFF"/>
                </a:solidFill>
                <a:latin typeface="Roboto"/>
                <a:ea typeface="Roboto"/>
                <a:cs typeface="Roboto"/>
                <a:sym typeface="Roboto"/>
              </a:endParaRPr>
            </a:p>
          </p:txBody>
        </p:sp>
        <p:sp>
          <p:nvSpPr>
            <p:cNvPr id="136" name="Google Shape;136;p19"/>
            <p:cNvSpPr/>
            <p:nvPr/>
          </p:nvSpPr>
          <p:spPr>
            <a:xfrm>
              <a:off x="1593000" y="2322568"/>
              <a:ext cx="690000" cy="642300"/>
            </a:xfrm>
            <a:prstGeom prst="rect">
              <a:avLst/>
            </a:prstGeom>
            <a:solidFill>
              <a:srgbClr val="B02C20"/>
            </a:solidFill>
            <a:ln>
              <a:noFill/>
            </a:ln>
            <a:effectLst>
              <a:outerShdw blurRad="71438" dist="28575" dir="2700000" algn="bl" rotWithShape="0">
                <a:srgbClr val="000000">
                  <a:alpha val="17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19"/>
            <p:cNvSpPr/>
            <p:nvPr/>
          </p:nvSpPr>
          <p:spPr>
            <a:xfrm>
              <a:off x="1593000" y="2322575"/>
              <a:ext cx="690000" cy="642600"/>
            </a:xfrm>
            <a:prstGeom prst="rect">
              <a:avLst/>
            </a:prstGeom>
            <a:solidFill>
              <a:srgbClr val="BE2F2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600">
                  <a:solidFill>
                    <a:srgbClr val="FFFFFF"/>
                  </a:solidFill>
                  <a:latin typeface="Roboto Thin"/>
                  <a:ea typeface="Roboto Thin"/>
                  <a:cs typeface="Roboto Thin"/>
                  <a:sym typeface="Roboto Thin"/>
                </a:rPr>
                <a:t>03</a:t>
              </a:r>
              <a:endParaRPr sz="2600">
                <a:solidFill>
                  <a:srgbClr val="FFFFFF"/>
                </a:solidFill>
                <a:latin typeface="Roboto Thin"/>
                <a:ea typeface="Roboto Thin"/>
                <a:cs typeface="Roboto Thin"/>
                <a:sym typeface="Roboto Thin"/>
              </a:endParaRPr>
            </a:p>
          </p:txBody>
        </p:sp>
        <p:sp>
          <p:nvSpPr>
            <p:cNvPr id="138" name="Google Shape;138;p19"/>
            <p:cNvSpPr/>
            <p:nvPr/>
          </p:nvSpPr>
          <p:spPr>
            <a:xfrm>
              <a:off x="4419150" y="2322575"/>
              <a:ext cx="2971200" cy="642300"/>
            </a:xfrm>
            <a:prstGeom prst="rect">
              <a:avLst/>
            </a:prstGeom>
            <a:noFill/>
            <a:ln>
              <a:noFill/>
            </a:ln>
          </p:spPr>
          <p:txBody>
            <a:bodyPr spcFirstLastPara="1" wrap="square" lIns="91425" tIns="91425" rIns="91425" bIns="91425" anchor="ctr" anchorCtr="0">
              <a:noAutofit/>
            </a:bodyPr>
            <a:lstStyle/>
            <a:p>
              <a:pPr marL="457200" lvl="0" indent="-279400" algn="l" rtl="0">
                <a:lnSpc>
                  <a:spcPct val="115000"/>
                </a:lnSpc>
                <a:spcBef>
                  <a:spcPts val="0"/>
                </a:spcBef>
                <a:spcAft>
                  <a:spcPts val="0"/>
                </a:spcAft>
                <a:buClr>
                  <a:srgbClr val="A72A1E"/>
                </a:buClr>
                <a:buSzPts val="800"/>
                <a:buFont typeface="Roboto"/>
                <a:buChar char="●"/>
              </a:pPr>
              <a:r>
                <a:rPr lang="en" sz="800" b="1">
                  <a:solidFill>
                    <a:srgbClr val="A72A1E"/>
                  </a:solidFill>
                  <a:latin typeface="Roboto"/>
                  <a:ea typeface="Roboto"/>
                  <a:cs typeface="Roboto"/>
                  <a:sym typeface="Roboto"/>
                </a:rPr>
                <a:t>Over-sampling performed due to mild imbalance dataset and the number of observations increased from 215 to 282.</a:t>
              </a:r>
              <a:endParaRPr sz="800" b="1">
                <a:solidFill>
                  <a:srgbClr val="A72A1E"/>
                </a:solidFill>
                <a:latin typeface="Roboto"/>
                <a:ea typeface="Roboto"/>
                <a:cs typeface="Roboto"/>
                <a:sym typeface="Roboto"/>
              </a:endParaRPr>
            </a:p>
          </p:txBody>
        </p:sp>
      </p:grpSp>
      <p:grpSp>
        <p:nvGrpSpPr>
          <p:cNvPr id="139" name="Google Shape;139;p19"/>
          <p:cNvGrpSpPr/>
          <p:nvPr/>
        </p:nvGrpSpPr>
        <p:grpSpPr>
          <a:xfrm>
            <a:off x="373825" y="2829628"/>
            <a:ext cx="5957975" cy="765315"/>
            <a:chOff x="1593000" y="2322568"/>
            <a:chExt cx="5957975" cy="643500"/>
          </a:xfrm>
        </p:grpSpPr>
        <p:sp>
          <p:nvSpPr>
            <p:cNvPr id="140" name="Google Shape;140;p19"/>
            <p:cNvSpPr/>
            <p:nvPr/>
          </p:nvSpPr>
          <p:spPr>
            <a:xfrm>
              <a:off x="3728375" y="2322568"/>
              <a:ext cx="3822600" cy="643500"/>
            </a:xfrm>
            <a:prstGeom prst="rect">
              <a:avLst/>
            </a:prstGeom>
            <a:solidFill>
              <a:srgbClr val="EEEE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19"/>
            <p:cNvSpPr/>
            <p:nvPr/>
          </p:nvSpPr>
          <p:spPr>
            <a:xfrm flipH="1">
              <a:off x="2283025" y="2322575"/>
              <a:ext cx="1844400" cy="642600"/>
            </a:xfrm>
            <a:prstGeom prst="rect">
              <a:avLst/>
            </a:prstGeom>
            <a:solidFill>
              <a:srgbClr val="A72A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19"/>
            <p:cNvSpPr/>
            <p:nvPr/>
          </p:nvSpPr>
          <p:spPr>
            <a:xfrm rot="-5400000">
              <a:off x="3501574" y="1934671"/>
              <a:ext cx="643356" cy="1419149"/>
            </a:xfrm>
            <a:prstGeom prst="flowChartOffpageConnector">
              <a:avLst/>
            </a:prstGeom>
            <a:solidFill>
              <a:srgbClr val="A72A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19"/>
            <p:cNvSpPr/>
            <p:nvPr/>
          </p:nvSpPr>
          <p:spPr>
            <a:xfrm>
              <a:off x="2342625" y="2399943"/>
              <a:ext cx="2045100" cy="49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200">
                  <a:solidFill>
                    <a:srgbClr val="FFFFFF"/>
                  </a:solidFill>
                  <a:latin typeface="Roboto Medium"/>
                  <a:ea typeface="Roboto Medium"/>
                  <a:cs typeface="Roboto Medium"/>
                  <a:sym typeface="Roboto Medium"/>
                </a:rPr>
                <a:t>Variables Standardizing and Categorical Dummies</a:t>
              </a:r>
              <a:endParaRPr sz="1200">
                <a:solidFill>
                  <a:srgbClr val="FFFFFF"/>
                </a:solidFill>
                <a:latin typeface="Roboto"/>
                <a:ea typeface="Roboto"/>
                <a:cs typeface="Roboto"/>
                <a:sym typeface="Roboto"/>
              </a:endParaRPr>
            </a:p>
          </p:txBody>
        </p:sp>
        <p:sp>
          <p:nvSpPr>
            <p:cNvPr id="144" name="Google Shape;144;p19"/>
            <p:cNvSpPr/>
            <p:nvPr/>
          </p:nvSpPr>
          <p:spPr>
            <a:xfrm>
              <a:off x="1593000" y="2322568"/>
              <a:ext cx="690000" cy="642300"/>
            </a:xfrm>
            <a:prstGeom prst="rect">
              <a:avLst/>
            </a:prstGeom>
            <a:solidFill>
              <a:srgbClr val="B02C20"/>
            </a:solidFill>
            <a:ln>
              <a:noFill/>
            </a:ln>
            <a:effectLst>
              <a:outerShdw blurRad="71438" dist="28575" dir="2700000" algn="bl" rotWithShape="0">
                <a:srgbClr val="000000">
                  <a:alpha val="17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19"/>
            <p:cNvSpPr/>
            <p:nvPr/>
          </p:nvSpPr>
          <p:spPr>
            <a:xfrm>
              <a:off x="1593000" y="2322575"/>
              <a:ext cx="690000" cy="642600"/>
            </a:xfrm>
            <a:prstGeom prst="rect">
              <a:avLst/>
            </a:prstGeom>
            <a:solidFill>
              <a:srgbClr val="BE2F2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600">
                  <a:solidFill>
                    <a:srgbClr val="FFFFFF"/>
                  </a:solidFill>
                  <a:latin typeface="Roboto Thin"/>
                  <a:ea typeface="Roboto Thin"/>
                  <a:cs typeface="Roboto Thin"/>
                  <a:sym typeface="Roboto Thin"/>
                </a:rPr>
                <a:t>02</a:t>
              </a:r>
              <a:endParaRPr sz="2600">
                <a:solidFill>
                  <a:srgbClr val="FFFFFF"/>
                </a:solidFill>
                <a:latin typeface="Roboto Thin"/>
                <a:ea typeface="Roboto Thin"/>
                <a:cs typeface="Roboto Thin"/>
                <a:sym typeface="Roboto Thin"/>
              </a:endParaRPr>
            </a:p>
          </p:txBody>
        </p:sp>
        <p:sp>
          <p:nvSpPr>
            <p:cNvPr id="146" name="Google Shape;146;p19"/>
            <p:cNvSpPr/>
            <p:nvPr/>
          </p:nvSpPr>
          <p:spPr>
            <a:xfrm>
              <a:off x="4387850" y="2323750"/>
              <a:ext cx="2971200" cy="642300"/>
            </a:xfrm>
            <a:prstGeom prst="rect">
              <a:avLst/>
            </a:prstGeom>
            <a:noFill/>
            <a:ln>
              <a:noFill/>
            </a:ln>
          </p:spPr>
          <p:txBody>
            <a:bodyPr spcFirstLastPara="1" wrap="square" lIns="91425" tIns="91425" rIns="91425" bIns="91425" anchor="ctr" anchorCtr="0">
              <a:noAutofit/>
            </a:bodyPr>
            <a:lstStyle/>
            <a:p>
              <a:pPr marL="457200" lvl="0" indent="-279400" algn="l" rtl="0">
                <a:lnSpc>
                  <a:spcPct val="115000"/>
                </a:lnSpc>
                <a:spcBef>
                  <a:spcPts val="0"/>
                </a:spcBef>
                <a:spcAft>
                  <a:spcPts val="0"/>
                </a:spcAft>
                <a:buClr>
                  <a:srgbClr val="A72A1E"/>
                </a:buClr>
                <a:buSzPts val="800"/>
                <a:buFont typeface="Roboto"/>
                <a:buChar char="●"/>
              </a:pPr>
              <a:r>
                <a:rPr lang="en" sz="800" b="1">
                  <a:solidFill>
                    <a:srgbClr val="A72A1E"/>
                  </a:solidFill>
                  <a:latin typeface="Roboto"/>
                  <a:ea typeface="Roboto"/>
                  <a:cs typeface="Roboto"/>
                  <a:sym typeface="Roboto"/>
                </a:rPr>
                <a:t>We standardize the numerical variable for better model performance</a:t>
              </a:r>
              <a:endParaRPr sz="800" b="1">
                <a:solidFill>
                  <a:srgbClr val="A72A1E"/>
                </a:solidFill>
                <a:latin typeface="Roboto"/>
                <a:ea typeface="Roboto"/>
                <a:cs typeface="Roboto"/>
                <a:sym typeface="Roboto"/>
              </a:endParaRPr>
            </a:p>
            <a:p>
              <a:pPr marL="457200" lvl="0" indent="-279400" algn="l" rtl="0">
                <a:lnSpc>
                  <a:spcPct val="115000"/>
                </a:lnSpc>
                <a:spcBef>
                  <a:spcPts val="0"/>
                </a:spcBef>
                <a:spcAft>
                  <a:spcPts val="0"/>
                </a:spcAft>
                <a:buClr>
                  <a:srgbClr val="A72A1E"/>
                </a:buClr>
                <a:buSzPts val="800"/>
                <a:buFont typeface="Roboto"/>
                <a:buChar char="●"/>
              </a:pPr>
              <a:r>
                <a:rPr lang="en" sz="800" b="1">
                  <a:solidFill>
                    <a:srgbClr val="A72A1E"/>
                  </a:solidFill>
                  <a:latin typeface="Roboto"/>
                  <a:ea typeface="Roboto"/>
                  <a:cs typeface="Roboto"/>
                  <a:sym typeface="Roboto"/>
                </a:rPr>
                <a:t>We make dummy variable out of categorical predictors to better examine the predictor significance</a:t>
              </a:r>
              <a:endParaRPr sz="800" b="1">
                <a:solidFill>
                  <a:srgbClr val="A72A1E"/>
                </a:solidFill>
                <a:latin typeface="Roboto"/>
                <a:ea typeface="Roboto"/>
                <a:cs typeface="Roboto"/>
                <a:sym typeface="Roboto"/>
              </a:endParaRPr>
            </a:p>
          </p:txBody>
        </p:sp>
      </p:grpSp>
      <p:grpSp>
        <p:nvGrpSpPr>
          <p:cNvPr id="147" name="Google Shape;147;p19"/>
          <p:cNvGrpSpPr/>
          <p:nvPr/>
        </p:nvGrpSpPr>
        <p:grpSpPr>
          <a:xfrm>
            <a:off x="373825" y="1854399"/>
            <a:ext cx="5957975" cy="948326"/>
            <a:chOff x="1593000" y="2322568"/>
            <a:chExt cx="5957975" cy="643500"/>
          </a:xfrm>
        </p:grpSpPr>
        <p:sp>
          <p:nvSpPr>
            <p:cNvPr id="148" name="Google Shape;148;p19"/>
            <p:cNvSpPr/>
            <p:nvPr/>
          </p:nvSpPr>
          <p:spPr>
            <a:xfrm>
              <a:off x="3728375" y="2322568"/>
              <a:ext cx="3822600" cy="643500"/>
            </a:xfrm>
            <a:prstGeom prst="rect">
              <a:avLst/>
            </a:prstGeom>
            <a:solidFill>
              <a:srgbClr val="EEEE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19"/>
            <p:cNvSpPr/>
            <p:nvPr/>
          </p:nvSpPr>
          <p:spPr>
            <a:xfrm flipH="1">
              <a:off x="2283025" y="2322575"/>
              <a:ext cx="1844400" cy="642600"/>
            </a:xfrm>
            <a:prstGeom prst="rect">
              <a:avLst/>
            </a:prstGeom>
            <a:solidFill>
              <a:srgbClr val="A72A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19"/>
            <p:cNvSpPr/>
            <p:nvPr/>
          </p:nvSpPr>
          <p:spPr>
            <a:xfrm rot="-5400000">
              <a:off x="3501574" y="1934671"/>
              <a:ext cx="643356" cy="1419149"/>
            </a:xfrm>
            <a:prstGeom prst="flowChartOffpageConnector">
              <a:avLst/>
            </a:prstGeom>
            <a:solidFill>
              <a:srgbClr val="A72A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19"/>
            <p:cNvSpPr/>
            <p:nvPr/>
          </p:nvSpPr>
          <p:spPr>
            <a:xfrm>
              <a:off x="2342625" y="2399951"/>
              <a:ext cx="1940700" cy="49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000">
                  <a:solidFill>
                    <a:srgbClr val="FFFFFF"/>
                  </a:solidFill>
                  <a:latin typeface="Roboto Medium"/>
                  <a:ea typeface="Roboto Medium"/>
                  <a:cs typeface="Roboto Medium"/>
                  <a:sym typeface="Roboto Medium"/>
                </a:rPr>
                <a:t>O</a:t>
              </a:r>
              <a:r>
                <a:rPr lang="en" sz="1200">
                  <a:solidFill>
                    <a:srgbClr val="FFFFFF"/>
                  </a:solidFill>
                  <a:latin typeface="Roboto Medium"/>
                  <a:ea typeface="Roboto Medium"/>
                  <a:cs typeface="Roboto Medium"/>
                  <a:sym typeface="Roboto Medium"/>
                </a:rPr>
                <a:t>utlier Removal and Dealing Missing Values</a:t>
              </a:r>
              <a:endParaRPr sz="1200">
                <a:solidFill>
                  <a:srgbClr val="FFFFFF"/>
                </a:solidFill>
                <a:latin typeface="Roboto"/>
                <a:ea typeface="Roboto"/>
                <a:cs typeface="Roboto"/>
                <a:sym typeface="Roboto"/>
              </a:endParaRPr>
            </a:p>
          </p:txBody>
        </p:sp>
        <p:sp>
          <p:nvSpPr>
            <p:cNvPr id="152" name="Google Shape;152;p19"/>
            <p:cNvSpPr/>
            <p:nvPr/>
          </p:nvSpPr>
          <p:spPr>
            <a:xfrm>
              <a:off x="1593000" y="2322568"/>
              <a:ext cx="690000" cy="642300"/>
            </a:xfrm>
            <a:prstGeom prst="rect">
              <a:avLst/>
            </a:prstGeom>
            <a:solidFill>
              <a:srgbClr val="B02C20"/>
            </a:solidFill>
            <a:ln>
              <a:noFill/>
            </a:ln>
            <a:effectLst>
              <a:outerShdw blurRad="71438" dist="28575" dir="2700000" algn="bl" rotWithShape="0">
                <a:srgbClr val="000000">
                  <a:alpha val="17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19"/>
            <p:cNvSpPr/>
            <p:nvPr/>
          </p:nvSpPr>
          <p:spPr>
            <a:xfrm>
              <a:off x="1593000" y="2322575"/>
              <a:ext cx="690000" cy="642600"/>
            </a:xfrm>
            <a:prstGeom prst="rect">
              <a:avLst/>
            </a:prstGeom>
            <a:solidFill>
              <a:srgbClr val="BE2F2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600">
                  <a:solidFill>
                    <a:srgbClr val="FFFFFF"/>
                  </a:solidFill>
                  <a:latin typeface="Roboto Thin"/>
                  <a:ea typeface="Roboto Thin"/>
                  <a:cs typeface="Roboto Thin"/>
                  <a:sym typeface="Roboto Thin"/>
                </a:rPr>
                <a:t>01</a:t>
              </a:r>
              <a:endParaRPr sz="2600">
                <a:solidFill>
                  <a:srgbClr val="FFFFFF"/>
                </a:solidFill>
                <a:latin typeface="Roboto Thin"/>
                <a:ea typeface="Roboto Thin"/>
                <a:cs typeface="Roboto Thin"/>
                <a:sym typeface="Roboto Thin"/>
              </a:endParaRPr>
            </a:p>
          </p:txBody>
        </p:sp>
        <p:sp>
          <p:nvSpPr>
            <p:cNvPr id="154" name="Google Shape;154;p19"/>
            <p:cNvSpPr/>
            <p:nvPr/>
          </p:nvSpPr>
          <p:spPr>
            <a:xfrm>
              <a:off x="4387850" y="2323750"/>
              <a:ext cx="2971200" cy="642300"/>
            </a:xfrm>
            <a:prstGeom prst="rect">
              <a:avLst/>
            </a:prstGeom>
            <a:noFill/>
            <a:ln>
              <a:noFill/>
            </a:ln>
          </p:spPr>
          <p:txBody>
            <a:bodyPr spcFirstLastPara="1" wrap="square" lIns="91425" tIns="91425" rIns="91425" bIns="91425" anchor="ctr" anchorCtr="0">
              <a:noAutofit/>
            </a:bodyPr>
            <a:lstStyle/>
            <a:p>
              <a:pPr marL="457200" lvl="0" indent="-279400" algn="l" rtl="0">
                <a:lnSpc>
                  <a:spcPct val="115000"/>
                </a:lnSpc>
                <a:spcBef>
                  <a:spcPts val="0"/>
                </a:spcBef>
                <a:spcAft>
                  <a:spcPts val="0"/>
                </a:spcAft>
                <a:buClr>
                  <a:srgbClr val="A72A1E"/>
                </a:buClr>
                <a:buSzPts val="800"/>
                <a:buFont typeface="Roboto"/>
                <a:buChar char="●"/>
              </a:pPr>
              <a:r>
                <a:rPr lang="en" sz="800" b="1">
                  <a:solidFill>
                    <a:srgbClr val="A72A1E"/>
                  </a:solidFill>
                  <a:latin typeface="Roboto"/>
                  <a:ea typeface="Roboto"/>
                  <a:cs typeface="Roboto"/>
                  <a:sym typeface="Roboto"/>
                </a:rPr>
                <a:t>Creating Boxplots and analysing distributions</a:t>
              </a:r>
              <a:endParaRPr sz="800" b="1">
                <a:solidFill>
                  <a:srgbClr val="A72A1E"/>
                </a:solidFill>
                <a:latin typeface="Roboto"/>
                <a:ea typeface="Roboto"/>
                <a:cs typeface="Roboto"/>
                <a:sym typeface="Roboto"/>
              </a:endParaRPr>
            </a:p>
            <a:p>
              <a:pPr marL="457200" lvl="0" indent="-279400" algn="l" rtl="0">
                <a:lnSpc>
                  <a:spcPct val="115000"/>
                </a:lnSpc>
                <a:spcBef>
                  <a:spcPts val="0"/>
                </a:spcBef>
                <a:spcAft>
                  <a:spcPts val="0"/>
                </a:spcAft>
                <a:buClr>
                  <a:srgbClr val="A72A1E"/>
                </a:buClr>
                <a:buSzPts val="800"/>
                <a:buFont typeface="Roboto"/>
                <a:buChar char="●"/>
              </a:pPr>
              <a:r>
                <a:rPr lang="en" sz="800" b="1">
                  <a:solidFill>
                    <a:srgbClr val="A72A1E"/>
                  </a:solidFill>
                  <a:latin typeface="Roboto"/>
                  <a:ea typeface="Roboto"/>
                  <a:cs typeface="Roboto"/>
                  <a:sym typeface="Roboto"/>
                </a:rPr>
                <a:t>Outliers and missing values exists in the Salary variable</a:t>
              </a:r>
              <a:endParaRPr sz="800" b="1">
                <a:solidFill>
                  <a:srgbClr val="A72A1E"/>
                </a:solidFill>
                <a:latin typeface="Roboto"/>
                <a:ea typeface="Roboto"/>
                <a:cs typeface="Roboto"/>
                <a:sym typeface="Roboto"/>
              </a:endParaRPr>
            </a:p>
            <a:p>
              <a:pPr marL="457200" lvl="0" indent="-279400" algn="l" rtl="0">
                <a:lnSpc>
                  <a:spcPct val="115000"/>
                </a:lnSpc>
                <a:spcBef>
                  <a:spcPts val="0"/>
                </a:spcBef>
                <a:spcAft>
                  <a:spcPts val="0"/>
                </a:spcAft>
                <a:buClr>
                  <a:srgbClr val="A72A1E"/>
                </a:buClr>
                <a:buSzPts val="800"/>
                <a:buFont typeface="Roboto"/>
                <a:buChar char="●"/>
              </a:pPr>
              <a:r>
                <a:rPr lang="en" sz="800" b="1">
                  <a:solidFill>
                    <a:srgbClr val="A72A1E"/>
                  </a:solidFill>
                  <a:latin typeface="Roboto"/>
                  <a:ea typeface="Roboto"/>
                  <a:cs typeface="Roboto"/>
                  <a:sym typeface="Roboto"/>
                </a:rPr>
                <a:t>Considering this variable make bias on the predictions based on descriptive analytics, we did performed any imputation</a:t>
              </a:r>
              <a:endParaRPr sz="800" b="1">
                <a:solidFill>
                  <a:srgbClr val="A72A1E"/>
                </a:solidFill>
                <a:latin typeface="Roboto"/>
                <a:ea typeface="Roboto"/>
                <a:cs typeface="Roboto"/>
                <a:sym typeface="Roboto"/>
              </a:endParaRPr>
            </a:p>
          </p:txBody>
        </p:sp>
      </p:grpSp>
      <p:sp>
        <p:nvSpPr>
          <p:cNvPr id="155" name="Google Shape;155;p19"/>
          <p:cNvSpPr/>
          <p:nvPr/>
        </p:nvSpPr>
        <p:spPr>
          <a:xfrm>
            <a:off x="6988050" y="640400"/>
            <a:ext cx="1511400" cy="543900"/>
          </a:xfrm>
          <a:prstGeom prst="roundRect">
            <a:avLst>
              <a:gd name="adj" fmla="val 16667"/>
            </a:avLst>
          </a:prstGeom>
          <a:solidFill>
            <a:srgbClr val="E6B8A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100" b="1"/>
              <a:t>Dealing with Missing Values and Outliers</a:t>
            </a:r>
            <a:endParaRPr sz="1100" b="1"/>
          </a:p>
        </p:txBody>
      </p:sp>
      <p:sp>
        <p:nvSpPr>
          <p:cNvPr id="156" name="Google Shape;156;p19"/>
          <p:cNvSpPr/>
          <p:nvPr/>
        </p:nvSpPr>
        <p:spPr>
          <a:xfrm>
            <a:off x="7849125" y="2180371"/>
            <a:ext cx="1146000" cy="574800"/>
          </a:xfrm>
          <a:prstGeom prst="roundRect">
            <a:avLst>
              <a:gd name="adj" fmla="val 16667"/>
            </a:avLst>
          </a:prstGeom>
          <a:solidFill>
            <a:srgbClr val="FCE5C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100" b="1"/>
              <a:t>Categorical Dummy Variable</a:t>
            </a:r>
            <a:endParaRPr sz="1100" b="1"/>
          </a:p>
        </p:txBody>
      </p:sp>
      <p:sp>
        <p:nvSpPr>
          <p:cNvPr id="157" name="Google Shape;157;p19"/>
          <p:cNvSpPr/>
          <p:nvPr/>
        </p:nvSpPr>
        <p:spPr>
          <a:xfrm>
            <a:off x="6440275" y="2196238"/>
            <a:ext cx="1225500" cy="574800"/>
          </a:xfrm>
          <a:prstGeom prst="roundRect">
            <a:avLst>
              <a:gd name="adj" fmla="val 16667"/>
            </a:avLst>
          </a:prstGeom>
          <a:solidFill>
            <a:srgbClr val="FCE5C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100" b="1"/>
              <a:t>Standardizing  Numerical Predictors</a:t>
            </a:r>
            <a:endParaRPr sz="1100" b="1"/>
          </a:p>
        </p:txBody>
      </p:sp>
      <p:sp>
        <p:nvSpPr>
          <p:cNvPr id="158" name="Google Shape;158;p19"/>
          <p:cNvSpPr/>
          <p:nvPr/>
        </p:nvSpPr>
        <p:spPr>
          <a:xfrm>
            <a:off x="6995275" y="3760650"/>
            <a:ext cx="1617600" cy="574800"/>
          </a:xfrm>
          <a:prstGeom prst="roundRect">
            <a:avLst>
              <a:gd name="adj" fmla="val 16667"/>
            </a:avLst>
          </a:prstGeom>
          <a:solidFill>
            <a:srgbClr val="D9EAD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100" b="1"/>
              <a:t>Dealing with Imbalance Class</a:t>
            </a:r>
            <a:endParaRPr sz="1100" b="1"/>
          </a:p>
        </p:txBody>
      </p:sp>
      <p:cxnSp>
        <p:nvCxnSpPr>
          <p:cNvPr id="159" name="Google Shape;159;p19"/>
          <p:cNvCxnSpPr>
            <a:stCxn id="155" idx="2"/>
            <a:endCxn id="157" idx="0"/>
          </p:cNvCxnSpPr>
          <p:nvPr/>
        </p:nvCxnSpPr>
        <p:spPr>
          <a:xfrm flipH="1">
            <a:off x="7053150" y="1184300"/>
            <a:ext cx="690600" cy="1011900"/>
          </a:xfrm>
          <a:prstGeom prst="straightConnector1">
            <a:avLst/>
          </a:prstGeom>
          <a:noFill/>
          <a:ln w="19050" cap="flat" cmpd="sng">
            <a:solidFill>
              <a:schemeClr val="dk1"/>
            </a:solidFill>
            <a:prstDash val="solid"/>
            <a:round/>
            <a:headEnd type="none" w="med" len="med"/>
            <a:tailEnd type="triangle" w="med" len="med"/>
          </a:ln>
        </p:spPr>
      </p:cxnSp>
      <p:cxnSp>
        <p:nvCxnSpPr>
          <p:cNvPr id="160" name="Google Shape;160;p19"/>
          <p:cNvCxnSpPr>
            <a:stCxn id="155" idx="2"/>
            <a:endCxn id="156" idx="0"/>
          </p:cNvCxnSpPr>
          <p:nvPr/>
        </p:nvCxnSpPr>
        <p:spPr>
          <a:xfrm>
            <a:off x="7743750" y="1184300"/>
            <a:ext cx="678300" cy="996000"/>
          </a:xfrm>
          <a:prstGeom prst="straightConnector1">
            <a:avLst/>
          </a:prstGeom>
          <a:noFill/>
          <a:ln w="19050" cap="flat" cmpd="sng">
            <a:solidFill>
              <a:schemeClr val="dk1"/>
            </a:solidFill>
            <a:prstDash val="solid"/>
            <a:round/>
            <a:headEnd type="none" w="med" len="med"/>
            <a:tailEnd type="triangle" w="med" len="med"/>
          </a:ln>
        </p:spPr>
      </p:cxnSp>
      <p:cxnSp>
        <p:nvCxnSpPr>
          <p:cNvPr id="161" name="Google Shape;161;p19"/>
          <p:cNvCxnSpPr>
            <a:stCxn id="156" idx="2"/>
            <a:endCxn id="158" idx="0"/>
          </p:cNvCxnSpPr>
          <p:nvPr/>
        </p:nvCxnSpPr>
        <p:spPr>
          <a:xfrm flipH="1">
            <a:off x="7804125" y="2755171"/>
            <a:ext cx="618000" cy="1005600"/>
          </a:xfrm>
          <a:prstGeom prst="straightConnector1">
            <a:avLst/>
          </a:prstGeom>
          <a:noFill/>
          <a:ln w="19050" cap="flat" cmpd="sng">
            <a:solidFill>
              <a:schemeClr val="dk1"/>
            </a:solidFill>
            <a:prstDash val="solid"/>
            <a:round/>
            <a:headEnd type="none" w="med" len="med"/>
            <a:tailEnd type="triangle" w="med" len="med"/>
          </a:ln>
        </p:spPr>
      </p:cxnSp>
      <p:cxnSp>
        <p:nvCxnSpPr>
          <p:cNvPr id="162" name="Google Shape;162;p19"/>
          <p:cNvCxnSpPr>
            <a:stCxn id="157" idx="2"/>
            <a:endCxn id="158" idx="0"/>
          </p:cNvCxnSpPr>
          <p:nvPr/>
        </p:nvCxnSpPr>
        <p:spPr>
          <a:xfrm>
            <a:off x="7053025" y="2771038"/>
            <a:ext cx="751200" cy="989700"/>
          </a:xfrm>
          <a:prstGeom prst="straightConnector1">
            <a:avLst/>
          </a:prstGeom>
          <a:noFill/>
          <a:ln w="19050" cap="flat" cmpd="sng">
            <a:solidFill>
              <a:schemeClr val="dk1"/>
            </a:solidFill>
            <a:prstDash val="solid"/>
            <a:round/>
            <a:headEnd type="none" w="med" len="med"/>
            <a:tailEnd type="triangle" w="med" len="med"/>
          </a:ln>
        </p:spPr>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20"/>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a:t>Data Modeling - </a:t>
            </a:r>
            <a:r>
              <a:rPr lang="en" sz="2155"/>
              <a:t>Initial Logistic Regression Model</a:t>
            </a:r>
            <a:endParaRPr sz="2155"/>
          </a:p>
        </p:txBody>
      </p:sp>
      <p:sp>
        <p:nvSpPr>
          <p:cNvPr id="168" name="Google Shape;168;p20"/>
          <p:cNvSpPr txBox="1">
            <a:spLocks noGrp="1"/>
          </p:cNvSpPr>
          <p:nvPr>
            <p:ph type="body" idx="1"/>
          </p:nvPr>
        </p:nvSpPr>
        <p:spPr>
          <a:xfrm>
            <a:off x="387900" y="1489824"/>
            <a:ext cx="8368200" cy="3078900"/>
          </a:xfrm>
          <a:prstGeom prst="rect">
            <a:avLst/>
          </a:prstGeom>
        </p:spPr>
        <p:txBody>
          <a:bodyPr spcFirstLastPara="1" wrap="square" lIns="91425" tIns="91425" rIns="91425" bIns="91425" anchor="t" anchorCtr="0">
            <a:normAutofit/>
          </a:bodyPr>
          <a:lstStyle/>
          <a:p>
            <a:pPr marL="0" lvl="0" indent="457200" algn="l" rtl="0">
              <a:lnSpc>
                <a:spcPct val="100000"/>
              </a:lnSpc>
              <a:spcBef>
                <a:spcPts val="0"/>
              </a:spcBef>
              <a:spcAft>
                <a:spcPts val="0"/>
              </a:spcAft>
              <a:buNone/>
            </a:pPr>
            <a:r>
              <a:rPr lang="en" sz="1300" b="1">
                <a:latin typeface="Arial"/>
                <a:ea typeface="Arial"/>
                <a:cs typeface="Arial"/>
                <a:sym typeface="Arial"/>
              </a:rPr>
              <a:t>Most Significant Effects on Target Variable</a:t>
            </a:r>
            <a:endParaRPr sz="1300" b="1">
              <a:latin typeface="Arial"/>
              <a:ea typeface="Arial"/>
              <a:cs typeface="Arial"/>
              <a:sym typeface="Arial"/>
            </a:endParaRPr>
          </a:p>
          <a:p>
            <a:pPr marL="0" lvl="0" indent="457200" algn="l" rtl="0">
              <a:lnSpc>
                <a:spcPct val="100000"/>
              </a:lnSpc>
              <a:spcBef>
                <a:spcPts val="0"/>
              </a:spcBef>
              <a:spcAft>
                <a:spcPts val="0"/>
              </a:spcAft>
              <a:buNone/>
            </a:pPr>
            <a:endParaRPr sz="1300" b="1">
              <a:latin typeface="Arial"/>
              <a:ea typeface="Arial"/>
              <a:cs typeface="Arial"/>
              <a:sym typeface="Arial"/>
            </a:endParaRPr>
          </a:p>
          <a:p>
            <a:pPr marL="457200" lvl="0" indent="-304800" algn="l" rtl="0">
              <a:lnSpc>
                <a:spcPct val="100000"/>
              </a:lnSpc>
              <a:spcBef>
                <a:spcPts val="0"/>
              </a:spcBef>
              <a:spcAft>
                <a:spcPts val="0"/>
              </a:spcAft>
              <a:buSzPts val="1200"/>
              <a:buFont typeface="Arial"/>
              <a:buChar char="●"/>
            </a:pPr>
            <a:r>
              <a:rPr lang="en" sz="1200">
                <a:latin typeface="Arial"/>
                <a:ea typeface="Arial"/>
                <a:cs typeface="Arial"/>
                <a:sym typeface="Arial"/>
              </a:rPr>
              <a:t>ssc_p: Percentage of marks obtained in Secondary Education (10th grade)</a:t>
            </a:r>
            <a:endParaRPr sz="1200">
              <a:latin typeface="Arial"/>
              <a:ea typeface="Arial"/>
              <a:cs typeface="Arial"/>
              <a:sym typeface="Arial"/>
            </a:endParaRPr>
          </a:p>
          <a:p>
            <a:pPr marL="457200" lvl="0" indent="-304800" algn="l" rtl="0">
              <a:lnSpc>
                <a:spcPct val="100000"/>
              </a:lnSpc>
              <a:spcBef>
                <a:spcPts val="0"/>
              </a:spcBef>
              <a:spcAft>
                <a:spcPts val="0"/>
              </a:spcAft>
              <a:buSzPts val="1200"/>
              <a:buFont typeface="Arial"/>
              <a:buChar char="●"/>
            </a:pPr>
            <a:r>
              <a:rPr lang="en" sz="1200">
                <a:latin typeface="Arial"/>
                <a:ea typeface="Arial"/>
                <a:cs typeface="Arial"/>
                <a:sym typeface="Arial"/>
              </a:rPr>
              <a:t>Mba_p:Percentage of marks obtained in MBA</a:t>
            </a:r>
            <a:endParaRPr sz="1200">
              <a:latin typeface="Arial"/>
              <a:ea typeface="Arial"/>
              <a:cs typeface="Arial"/>
              <a:sym typeface="Arial"/>
            </a:endParaRPr>
          </a:p>
          <a:p>
            <a:pPr marL="457200" lvl="0" indent="-304800" algn="l" rtl="0">
              <a:lnSpc>
                <a:spcPct val="100000"/>
              </a:lnSpc>
              <a:spcBef>
                <a:spcPts val="0"/>
              </a:spcBef>
              <a:spcAft>
                <a:spcPts val="0"/>
              </a:spcAft>
              <a:buSzPts val="1200"/>
              <a:buFont typeface="Arial"/>
              <a:buChar char="●"/>
            </a:pPr>
            <a:r>
              <a:rPr lang="en" sz="1200">
                <a:latin typeface="Arial"/>
                <a:ea typeface="Arial"/>
                <a:cs typeface="Arial"/>
                <a:sym typeface="Arial"/>
              </a:rPr>
              <a:t>Degree_p: Percentage of marks obtained in Undergraduate Degree</a:t>
            </a:r>
            <a:endParaRPr sz="1200">
              <a:latin typeface="Arial"/>
              <a:ea typeface="Arial"/>
              <a:cs typeface="Arial"/>
              <a:sym typeface="Arial"/>
            </a:endParaRPr>
          </a:p>
          <a:p>
            <a:pPr marL="457200" lvl="0" indent="-304800" algn="l" rtl="0">
              <a:lnSpc>
                <a:spcPct val="100000"/>
              </a:lnSpc>
              <a:spcBef>
                <a:spcPts val="0"/>
              </a:spcBef>
              <a:spcAft>
                <a:spcPts val="0"/>
              </a:spcAft>
              <a:buSzPts val="1200"/>
              <a:buFont typeface="Arial"/>
              <a:buChar char="●"/>
            </a:pPr>
            <a:r>
              <a:rPr lang="en" sz="1200">
                <a:latin typeface="Arial"/>
                <a:ea typeface="Arial"/>
                <a:cs typeface="Arial"/>
                <a:sym typeface="Arial"/>
              </a:rPr>
              <a:t>Hsc_p: Specialization in Higher Secondary Education</a:t>
            </a:r>
            <a:endParaRPr sz="1200">
              <a:latin typeface="Arial"/>
              <a:ea typeface="Arial"/>
              <a:cs typeface="Arial"/>
              <a:sym typeface="Arial"/>
            </a:endParaRPr>
          </a:p>
        </p:txBody>
      </p:sp>
      <p:pic>
        <p:nvPicPr>
          <p:cNvPr id="169" name="Google Shape;169;p20"/>
          <p:cNvPicPr preferRelativeResize="0"/>
          <p:nvPr/>
        </p:nvPicPr>
        <p:blipFill rotWithShape="1">
          <a:blip r:embed="rId3">
            <a:alphaModFix/>
          </a:blip>
          <a:srcRect b="7295"/>
          <a:stretch/>
        </p:blipFill>
        <p:spPr>
          <a:xfrm>
            <a:off x="6057525" y="1501226"/>
            <a:ext cx="2698574" cy="3078900"/>
          </a:xfrm>
          <a:prstGeom prst="rect">
            <a:avLst/>
          </a:prstGeom>
          <a:noFill/>
          <a:ln>
            <a:noFill/>
          </a:ln>
        </p:spPr>
      </p:pic>
      <p:graphicFrame>
        <p:nvGraphicFramePr>
          <p:cNvPr id="170" name="Google Shape;170;p20"/>
          <p:cNvGraphicFramePr/>
          <p:nvPr/>
        </p:nvGraphicFramePr>
        <p:xfrm>
          <a:off x="722775" y="3181148"/>
          <a:ext cx="3000000" cy="3000000"/>
        </p:xfrm>
        <a:graphic>
          <a:graphicData uri="http://schemas.openxmlformats.org/drawingml/2006/table">
            <a:tbl>
              <a:tblPr>
                <a:noFill/>
                <a:tableStyleId>{8B912A52-75E6-49A7-B7BF-44306D1895F5}</a:tableStyleId>
              </a:tblPr>
              <a:tblGrid>
                <a:gridCol w="1437850">
                  <a:extLst>
                    <a:ext uri="{9D8B030D-6E8A-4147-A177-3AD203B41FA5}">
                      <a16:colId xmlns:a16="http://schemas.microsoft.com/office/drawing/2014/main" val="20000"/>
                    </a:ext>
                  </a:extLst>
                </a:gridCol>
                <a:gridCol w="1232350">
                  <a:extLst>
                    <a:ext uri="{9D8B030D-6E8A-4147-A177-3AD203B41FA5}">
                      <a16:colId xmlns:a16="http://schemas.microsoft.com/office/drawing/2014/main" val="20001"/>
                    </a:ext>
                  </a:extLst>
                </a:gridCol>
                <a:gridCol w="705900">
                  <a:extLst>
                    <a:ext uri="{9D8B030D-6E8A-4147-A177-3AD203B41FA5}">
                      <a16:colId xmlns:a16="http://schemas.microsoft.com/office/drawing/2014/main" val="20002"/>
                    </a:ext>
                  </a:extLst>
                </a:gridCol>
                <a:gridCol w="633850">
                  <a:extLst>
                    <a:ext uri="{9D8B030D-6E8A-4147-A177-3AD203B41FA5}">
                      <a16:colId xmlns:a16="http://schemas.microsoft.com/office/drawing/2014/main" val="20003"/>
                    </a:ext>
                  </a:extLst>
                </a:gridCol>
              </a:tblGrid>
              <a:tr h="267675">
                <a:tc>
                  <a:txBody>
                    <a:bodyPr/>
                    <a:lstStyle/>
                    <a:p>
                      <a:pPr marL="88900" marR="88900" lvl="0" indent="0" algn="ctr" rtl="0">
                        <a:lnSpc>
                          <a:spcPct val="115000"/>
                        </a:lnSpc>
                        <a:spcBef>
                          <a:spcPts val="500"/>
                        </a:spcBef>
                        <a:spcAft>
                          <a:spcPts val="600"/>
                        </a:spcAft>
                        <a:buNone/>
                      </a:pPr>
                      <a:r>
                        <a:rPr lang="en" sz="800" b="1"/>
                        <a:t> </a:t>
                      </a:r>
                      <a:endParaRPr sz="800" b="1"/>
                    </a:p>
                  </a:txBody>
                  <a:tcPr marL="63500" marR="63500" marT="63500" marB="6350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2"/>
                    </a:solidFill>
                  </a:tcPr>
                </a:tc>
                <a:tc>
                  <a:txBody>
                    <a:bodyPr/>
                    <a:lstStyle/>
                    <a:p>
                      <a:pPr marL="88900" marR="88900" lvl="0" indent="0" algn="ctr" rtl="0">
                        <a:lnSpc>
                          <a:spcPct val="115000"/>
                        </a:lnSpc>
                        <a:spcBef>
                          <a:spcPts val="500"/>
                        </a:spcBef>
                        <a:spcAft>
                          <a:spcPts val="600"/>
                        </a:spcAft>
                        <a:buNone/>
                      </a:pPr>
                      <a:r>
                        <a:rPr lang="en" sz="700" b="1"/>
                        <a:t>Generalized R-Square</a:t>
                      </a:r>
                      <a:endParaRPr sz="700" b="1"/>
                    </a:p>
                  </a:txBody>
                  <a:tcPr marL="63500" marR="63500" marT="63500" marB="6350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2"/>
                    </a:solidFill>
                  </a:tcPr>
                </a:tc>
                <a:tc>
                  <a:txBody>
                    <a:bodyPr/>
                    <a:lstStyle/>
                    <a:p>
                      <a:pPr marL="88900" marR="88900" lvl="0" indent="0" algn="ctr" rtl="0">
                        <a:lnSpc>
                          <a:spcPct val="115000"/>
                        </a:lnSpc>
                        <a:spcBef>
                          <a:spcPts val="500"/>
                        </a:spcBef>
                        <a:spcAft>
                          <a:spcPts val="600"/>
                        </a:spcAft>
                        <a:buNone/>
                      </a:pPr>
                      <a:r>
                        <a:rPr lang="en" sz="800" b="1"/>
                        <a:t>RASE</a:t>
                      </a:r>
                      <a:endParaRPr sz="800" b="1"/>
                    </a:p>
                  </a:txBody>
                  <a:tcPr marL="63500" marR="63500" marT="63500" marB="6350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2"/>
                    </a:solidFill>
                  </a:tcPr>
                </a:tc>
                <a:tc>
                  <a:txBody>
                    <a:bodyPr/>
                    <a:lstStyle/>
                    <a:p>
                      <a:pPr marL="88900" marR="88900" lvl="0" indent="0" algn="ctr" rtl="0">
                        <a:lnSpc>
                          <a:spcPct val="115000"/>
                        </a:lnSpc>
                        <a:spcBef>
                          <a:spcPts val="500"/>
                        </a:spcBef>
                        <a:spcAft>
                          <a:spcPts val="600"/>
                        </a:spcAft>
                        <a:buNone/>
                      </a:pPr>
                      <a:r>
                        <a:rPr lang="en" sz="800" b="1"/>
                        <a:t>AUC</a:t>
                      </a:r>
                      <a:endParaRPr sz="800" b="1"/>
                    </a:p>
                  </a:txBody>
                  <a:tcPr marL="63500" marR="63500" marT="63500" marB="6350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2"/>
                    </a:solidFill>
                  </a:tcPr>
                </a:tc>
                <a:extLst>
                  <a:ext uri="{0D108BD9-81ED-4DB2-BD59-A6C34878D82A}">
                    <a16:rowId xmlns:a16="http://schemas.microsoft.com/office/drawing/2014/main" val="10000"/>
                  </a:ext>
                </a:extLst>
              </a:tr>
              <a:tr h="418425">
                <a:tc>
                  <a:txBody>
                    <a:bodyPr/>
                    <a:lstStyle/>
                    <a:p>
                      <a:pPr marL="88900" marR="88900" lvl="0" indent="0" algn="ctr" rtl="0">
                        <a:lnSpc>
                          <a:spcPct val="115000"/>
                        </a:lnSpc>
                        <a:spcBef>
                          <a:spcPts val="500"/>
                        </a:spcBef>
                        <a:spcAft>
                          <a:spcPts val="600"/>
                        </a:spcAft>
                        <a:buNone/>
                      </a:pPr>
                      <a:r>
                        <a:rPr lang="en" sz="800" b="1"/>
                        <a:t>Y | Logistic Regression</a:t>
                      </a:r>
                      <a:endParaRPr sz="800" b="1"/>
                    </a:p>
                  </a:txBody>
                  <a:tcPr marL="63500" marR="63500" marT="63500" marB="6350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2"/>
                    </a:solidFill>
                  </a:tcPr>
                </a:tc>
                <a:tc>
                  <a:txBody>
                    <a:bodyPr/>
                    <a:lstStyle/>
                    <a:p>
                      <a:pPr marL="88900" marR="88900" lvl="0" indent="0" algn="ctr" rtl="0">
                        <a:lnSpc>
                          <a:spcPct val="115000"/>
                        </a:lnSpc>
                        <a:spcBef>
                          <a:spcPts val="500"/>
                        </a:spcBef>
                        <a:spcAft>
                          <a:spcPts val="600"/>
                        </a:spcAft>
                        <a:buNone/>
                      </a:pPr>
                      <a:r>
                        <a:rPr lang="en" sz="800"/>
                        <a:t>0.7994</a:t>
                      </a:r>
                      <a:endParaRPr sz="800"/>
                    </a:p>
                  </a:txBody>
                  <a:tcPr marL="63500" marR="63500" marT="63500" marB="6350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15000"/>
                        </a:lnSpc>
                        <a:spcBef>
                          <a:spcPts val="500"/>
                        </a:spcBef>
                        <a:spcAft>
                          <a:spcPts val="600"/>
                        </a:spcAft>
                        <a:buNone/>
                      </a:pPr>
                      <a:r>
                        <a:rPr lang="en" sz="800"/>
                        <a:t>0.2682</a:t>
                      </a:r>
                      <a:endParaRPr sz="800"/>
                    </a:p>
                  </a:txBody>
                  <a:tcPr marL="63500" marR="63500" marT="45700" marB="4570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2"/>
                    </a:solidFill>
                  </a:tcPr>
                </a:tc>
                <a:tc>
                  <a:txBody>
                    <a:bodyPr/>
                    <a:lstStyle/>
                    <a:p>
                      <a:pPr marL="88900" marR="88900" lvl="0" indent="0" algn="ctr" rtl="0">
                        <a:lnSpc>
                          <a:spcPct val="115000"/>
                        </a:lnSpc>
                        <a:spcBef>
                          <a:spcPts val="500"/>
                        </a:spcBef>
                        <a:spcAft>
                          <a:spcPts val="600"/>
                        </a:spcAft>
                        <a:buNone/>
                      </a:pPr>
                      <a:r>
                        <a:rPr lang="en" sz="800"/>
                        <a:t>0.9647</a:t>
                      </a:r>
                      <a:endParaRPr sz="800"/>
                    </a:p>
                  </a:txBody>
                  <a:tcPr marL="63500" marR="63500" marT="63500" marB="6350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2"/>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21"/>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a:t>K-Means Clustering</a:t>
            </a:r>
            <a:endParaRPr/>
          </a:p>
        </p:txBody>
      </p:sp>
      <p:sp>
        <p:nvSpPr>
          <p:cNvPr id="176" name="Google Shape;176;p21"/>
          <p:cNvSpPr txBox="1">
            <a:spLocks noGrp="1"/>
          </p:cNvSpPr>
          <p:nvPr>
            <p:ph type="body" idx="1"/>
          </p:nvPr>
        </p:nvSpPr>
        <p:spPr>
          <a:xfrm>
            <a:off x="466850" y="1274600"/>
            <a:ext cx="8289300" cy="3552900"/>
          </a:xfrm>
          <a:prstGeom prst="rect">
            <a:avLst/>
          </a:prstGeom>
        </p:spPr>
        <p:txBody>
          <a:bodyPr spcFirstLastPara="1" wrap="square" lIns="91425" tIns="91425" rIns="91425" bIns="91425" anchor="t" anchorCtr="0">
            <a:normAutofit/>
          </a:bodyPr>
          <a:lstStyle/>
          <a:p>
            <a:pPr marL="457200" lvl="0" indent="-304800" algn="l" rtl="0">
              <a:spcBef>
                <a:spcPts val="0"/>
              </a:spcBef>
              <a:spcAft>
                <a:spcPts val="0"/>
              </a:spcAft>
              <a:buSzPts val="1200"/>
              <a:buChar char="●"/>
            </a:pPr>
            <a:r>
              <a:rPr lang="en" sz="1200"/>
              <a:t>After running a K-Means clustering algorithm on our dataset,  the optimal number of clusters was identified as three and the three clusters were used in creating another logistic regression model. Result values are shown below:</a:t>
            </a:r>
            <a:endParaRPr sz="1200">
              <a:solidFill>
                <a:srgbClr val="000000"/>
              </a:solidFill>
              <a:latin typeface="Times New Roman"/>
              <a:ea typeface="Times New Roman"/>
              <a:cs typeface="Times New Roman"/>
              <a:sym typeface="Times New Roman"/>
            </a:endParaRPr>
          </a:p>
          <a:p>
            <a:pPr marL="0" lvl="0" indent="0" algn="l" rtl="0">
              <a:spcBef>
                <a:spcPts val="0"/>
              </a:spcBef>
              <a:spcAft>
                <a:spcPts val="0"/>
              </a:spcAft>
              <a:buNone/>
            </a:pPr>
            <a:endParaRPr sz="1200">
              <a:solidFill>
                <a:srgbClr val="000000"/>
              </a:solidFill>
              <a:latin typeface="Times New Roman"/>
              <a:ea typeface="Times New Roman"/>
              <a:cs typeface="Times New Roman"/>
              <a:sym typeface="Times New Roman"/>
            </a:endParaRPr>
          </a:p>
          <a:p>
            <a:pPr marL="0" lvl="0" indent="0" algn="l" rtl="0">
              <a:spcBef>
                <a:spcPts val="0"/>
              </a:spcBef>
              <a:spcAft>
                <a:spcPts val="0"/>
              </a:spcAft>
              <a:buNone/>
            </a:pPr>
            <a:endParaRPr sz="1200">
              <a:solidFill>
                <a:srgbClr val="000000"/>
              </a:solidFill>
              <a:latin typeface="Times New Roman"/>
              <a:ea typeface="Times New Roman"/>
              <a:cs typeface="Times New Roman"/>
              <a:sym typeface="Times New Roman"/>
            </a:endParaRPr>
          </a:p>
          <a:p>
            <a:pPr marL="88900" marR="88900" lvl="0" indent="0" algn="ctr" rtl="0">
              <a:spcBef>
                <a:spcPts val="500"/>
              </a:spcBef>
              <a:spcAft>
                <a:spcPts val="0"/>
              </a:spcAft>
              <a:buNone/>
            </a:pPr>
            <a:r>
              <a:rPr lang="en" sz="800" b="1"/>
              <a:t> </a:t>
            </a:r>
            <a:endParaRPr sz="800" b="1"/>
          </a:p>
          <a:p>
            <a:pPr marL="88900" marR="88900" lvl="0" indent="0" algn="ctr" rtl="0">
              <a:spcBef>
                <a:spcPts val="600"/>
              </a:spcBef>
              <a:spcAft>
                <a:spcPts val="0"/>
              </a:spcAft>
              <a:buNone/>
            </a:pPr>
            <a:r>
              <a:rPr lang="en" sz="800" b="1">
                <a:solidFill>
                  <a:srgbClr val="000000"/>
                </a:solidFill>
                <a:latin typeface="Arial"/>
                <a:ea typeface="Arial"/>
                <a:cs typeface="Arial"/>
                <a:sym typeface="Arial"/>
              </a:rPr>
              <a:t> </a:t>
            </a:r>
            <a:endParaRPr sz="800" b="1">
              <a:solidFill>
                <a:srgbClr val="000000"/>
              </a:solidFill>
              <a:latin typeface="Arial"/>
              <a:ea typeface="Arial"/>
              <a:cs typeface="Arial"/>
              <a:sym typeface="Arial"/>
            </a:endParaRPr>
          </a:p>
          <a:p>
            <a:pPr marL="0" lvl="0" indent="0" algn="l" rtl="0">
              <a:spcBef>
                <a:spcPts val="600"/>
              </a:spcBef>
              <a:spcAft>
                <a:spcPts val="0"/>
              </a:spcAft>
              <a:buNone/>
            </a:pPr>
            <a:endParaRPr sz="1200"/>
          </a:p>
          <a:p>
            <a:pPr marL="0" lvl="0" indent="0" algn="l" rtl="0">
              <a:spcBef>
                <a:spcPts val="0"/>
              </a:spcBef>
              <a:spcAft>
                <a:spcPts val="0"/>
              </a:spcAft>
              <a:buNone/>
            </a:pPr>
            <a:endParaRPr sz="1200"/>
          </a:p>
          <a:p>
            <a:pPr marL="0" lvl="0" indent="0" algn="l" rtl="0">
              <a:spcBef>
                <a:spcPts val="0"/>
              </a:spcBef>
              <a:spcAft>
                <a:spcPts val="0"/>
              </a:spcAft>
              <a:buNone/>
            </a:pPr>
            <a:endParaRPr sz="1200"/>
          </a:p>
          <a:p>
            <a:pPr marL="457200" lvl="0" indent="-304800" algn="l" rtl="0">
              <a:spcBef>
                <a:spcPts val="0"/>
              </a:spcBef>
              <a:spcAft>
                <a:spcPts val="0"/>
              </a:spcAft>
              <a:buSzPts val="1200"/>
              <a:buChar char="●"/>
            </a:pPr>
            <a:r>
              <a:rPr lang="en" sz="1200"/>
              <a:t>Overall, the regression model created after applying the K-Means Clustering technique was moderately accurate at predicting a student’s status. However, when comparing it to the initial logistic regression model it does not perform as well. </a:t>
            </a:r>
            <a:endParaRPr sz="1200"/>
          </a:p>
        </p:txBody>
      </p:sp>
      <p:graphicFrame>
        <p:nvGraphicFramePr>
          <p:cNvPr id="177" name="Google Shape;177;p21"/>
          <p:cNvGraphicFramePr/>
          <p:nvPr/>
        </p:nvGraphicFramePr>
        <p:xfrm>
          <a:off x="1426225" y="2300825"/>
          <a:ext cx="3000000" cy="3000000"/>
        </p:xfrm>
        <a:graphic>
          <a:graphicData uri="http://schemas.openxmlformats.org/drawingml/2006/table">
            <a:tbl>
              <a:tblPr>
                <a:noFill/>
                <a:tableStyleId>{8B912A52-75E6-49A7-B7BF-44306D1895F5}</a:tableStyleId>
              </a:tblPr>
              <a:tblGrid>
                <a:gridCol w="2847475">
                  <a:extLst>
                    <a:ext uri="{9D8B030D-6E8A-4147-A177-3AD203B41FA5}">
                      <a16:colId xmlns:a16="http://schemas.microsoft.com/office/drawing/2014/main" val="20000"/>
                    </a:ext>
                  </a:extLst>
                </a:gridCol>
                <a:gridCol w="1632625">
                  <a:extLst>
                    <a:ext uri="{9D8B030D-6E8A-4147-A177-3AD203B41FA5}">
                      <a16:colId xmlns:a16="http://schemas.microsoft.com/office/drawing/2014/main" val="20001"/>
                    </a:ext>
                  </a:extLst>
                </a:gridCol>
                <a:gridCol w="951250">
                  <a:extLst>
                    <a:ext uri="{9D8B030D-6E8A-4147-A177-3AD203B41FA5}">
                      <a16:colId xmlns:a16="http://schemas.microsoft.com/office/drawing/2014/main" val="20002"/>
                    </a:ext>
                  </a:extLst>
                </a:gridCol>
                <a:gridCol w="860200">
                  <a:extLst>
                    <a:ext uri="{9D8B030D-6E8A-4147-A177-3AD203B41FA5}">
                      <a16:colId xmlns:a16="http://schemas.microsoft.com/office/drawing/2014/main" val="20003"/>
                    </a:ext>
                  </a:extLst>
                </a:gridCol>
              </a:tblGrid>
              <a:tr h="454650">
                <a:tc>
                  <a:txBody>
                    <a:bodyPr/>
                    <a:lstStyle/>
                    <a:p>
                      <a:pPr marL="0" lvl="0" indent="0" algn="l" rtl="0">
                        <a:spcBef>
                          <a:spcPts val="0"/>
                        </a:spcBef>
                        <a:spcAft>
                          <a:spcPts val="0"/>
                        </a:spcAft>
                        <a:buNone/>
                      </a:pPr>
                      <a:endParaRPr sz="1000" b="1">
                        <a:latin typeface="Roboto"/>
                        <a:ea typeface="Roboto"/>
                        <a:cs typeface="Roboto"/>
                        <a:sym typeface="Roboto"/>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2"/>
                    </a:solidFill>
                  </a:tcPr>
                </a:tc>
                <a:tc>
                  <a:txBody>
                    <a:bodyPr/>
                    <a:lstStyle/>
                    <a:p>
                      <a:pPr marL="88900" marR="88900" lvl="0" indent="0" algn="ctr" rtl="0">
                        <a:lnSpc>
                          <a:spcPct val="115000"/>
                        </a:lnSpc>
                        <a:spcBef>
                          <a:spcPts val="500"/>
                        </a:spcBef>
                        <a:spcAft>
                          <a:spcPts val="600"/>
                        </a:spcAft>
                        <a:buNone/>
                      </a:pPr>
                      <a:r>
                        <a:rPr lang="en" sz="1000" b="1">
                          <a:latin typeface="Roboto"/>
                          <a:ea typeface="Roboto"/>
                          <a:cs typeface="Roboto"/>
                          <a:sym typeface="Roboto"/>
                        </a:rPr>
                        <a:t> Generalized R-Square</a:t>
                      </a:r>
                      <a:endParaRPr sz="1000" b="1">
                        <a:latin typeface="Roboto"/>
                        <a:ea typeface="Roboto"/>
                        <a:cs typeface="Roboto"/>
                        <a:sym typeface="Roboto"/>
                      </a:endParaRPr>
                    </a:p>
                  </a:txBody>
                  <a:tcPr marL="63500" marR="63500" marT="63500" marB="6350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2"/>
                    </a:solidFill>
                  </a:tcPr>
                </a:tc>
                <a:tc>
                  <a:txBody>
                    <a:bodyPr/>
                    <a:lstStyle/>
                    <a:p>
                      <a:pPr marL="88900" marR="88900" lvl="0" indent="0" algn="ctr" rtl="0">
                        <a:lnSpc>
                          <a:spcPct val="115000"/>
                        </a:lnSpc>
                        <a:spcBef>
                          <a:spcPts val="500"/>
                        </a:spcBef>
                        <a:spcAft>
                          <a:spcPts val="600"/>
                        </a:spcAft>
                        <a:buNone/>
                      </a:pPr>
                      <a:r>
                        <a:rPr lang="en" sz="1000" b="1">
                          <a:latin typeface="Roboto"/>
                          <a:ea typeface="Roboto"/>
                          <a:cs typeface="Roboto"/>
                          <a:sym typeface="Roboto"/>
                        </a:rPr>
                        <a:t>RASE</a:t>
                      </a:r>
                      <a:endParaRPr sz="1000" b="1">
                        <a:latin typeface="Roboto"/>
                        <a:ea typeface="Roboto"/>
                        <a:cs typeface="Roboto"/>
                        <a:sym typeface="Roboto"/>
                      </a:endParaRPr>
                    </a:p>
                  </a:txBody>
                  <a:tcPr marL="63500" marR="63500" marT="63500" marB="6350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2"/>
                    </a:solidFill>
                  </a:tcPr>
                </a:tc>
                <a:tc>
                  <a:txBody>
                    <a:bodyPr/>
                    <a:lstStyle/>
                    <a:p>
                      <a:pPr marL="88900" marR="88900" lvl="0" indent="0" algn="ctr" rtl="0">
                        <a:lnSpc>
                          <a:spcPct val="115000"/>
                        </a:lnSpc>
                        <a:spcBef>
                          <a:spcPts val="500"/>
                        </a:spcBef>
                        <a:spcAft>
                          <a:spcPts val="600"/>
                        </a:spcAft>
                        <a:buNone/>
                      </a:pPr>
                      <a:r>
                        <a:rPr lang="en" sz="1000" b="1">
                          <a:latin typeface="Roboto"/>
                          <a:ea typeface="Roboto"/>
                          <a:cs typeface="Roboto"/>
                          <a:sym typeface="Roboto"/>
                        </a:rPr>
                        <a:t>AUC</a:t>
                      </a:r>
                      <a:endParaRPr sz="1000" b="1">
                        <a:latin typeface="Roboto"/>
                        <a:ea typeface="Roboto"/>
                        <a:cs typeface="Roboto"/>
                        <a:sym typeface="Roboto"/>
                      </a:endParaRPr>
                    </a:p>
                  </a:txBody>
                  <a:tcPr marL="63500" marR="63500" marT="63500" marB="6350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2"/>
                    </a:solidFill>
                  </a:tcPr>
                </a:tc>
                <a:extLst>
                  <a:ext uri="{0D108BD9-81ED-4DB2-BD59-A6C34878D82A}">
                    <a16:rowId xmlns:a16="http://schemas.microsoft.com/office/drawing/2014/main" val="10000"/>
                  </a:ext>
                </a:extLst>
              </a:tr>
              <a:tr h="548625">
                <a:tc>
                  <a:txBody>
                    <a:bodyPr/>
                    <a:lstStyle/>
                    <a:p>
                      <a:pPr marL="0" lvl="0" indent="0" algn="l" rtl="0">
                        <a:spcBef>
                          <a:spcPts val="0"/>
                        </a:spcBef>
                        <a:spcAft>
                          <a:spcPts val="0"/>
                        </a:spcAft>
                        <a:buNone/>
                      </a:pPr>
                      <a:r>
                        <a:rPr lang="en" sz="1200">
                          <a:latin typeface="Roboto"/>
                          <a:ea typeface="Roboto"/>
                          <a:cs typeface="Roboto"/>
                          <a:sym typeface="Roboto"/>
                        </a:rPr>
                        <a:t>Logistic Regression using K-Means Clustering</a:t>
                      </a:r>
                      <a:endParaRPr sz="1200">
                        <a:latin typeface="Roboto"/>
                        <a:ea typeface="Roboto"/>
                        <a:cs typeface="Roboto"/>
                        <a:sym typeface="Roboto"/>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2"/>
                    </a:solidFill>
                  </a:tcPr>
                </a:tc>
                <a:tc>
                  <a:txBody>
                    <a:bodyPr/>
                    <a:lstStyle/>
                    <a:p>
                      <a:pPr marL="0" lvl="0" indent="0" algn="ctr" rtl="0">
                        <a:lnSpc>
                          <a:spcPct val="115000"/>
                        </a:lnSpc>
                        <a:spcBef>
                          <a:spcPts val="0"/>
                        </a:spcBef>
                        <a:spcAft>
                          <a:spcPts val="0"/>
                        </a:spcAft>
                        <a:buNone/>
                      </a:pPr>
                      <a:r>
                        <a:rPr lang="en" sz="1200">
                          <a:latin typeface="Roboto"/>
                          <a:ea typeface="Roboto"/>
                          <a:cs typeface="Roboto"/>
                          <a:sym typeface="Roboto"/>
                        </a:rPr>
                        <a:t>.5720 </a:t>
                      </a:r>
                      <a:endParaRPr sz="1200">
                        <a:latin typeface="Roboto"/>
                        <a:ea typeface="Roboto"/>
                        <a:cs typeface="Roboto"/>
                        <a:sym typeface="Roboto"/>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2"/>
                    </a:solidFill>
                  </a:tcPr>
                </a:tc>
                <a:tc>
                  <a:txBody>
                    <a:bodyPr/>
                    <a:lstStyle/>
                    <a:p>
                      <a:pPr marL="0" lvl="0" indent="0" algn="ctr" rtl="0">
                        <a:lnSpc>
                          <a:spcPct val="115000"/>
                        </a:lnSpc>
                        <a:spcBef>
                          <a:spcPts val="0"/>
                        </a:spcBef>
                        <a:spcAft>
                          <a:spcPts val="0"/>
                        </a:spcAft>
                        <a:buNone/>
                      </a:pPr>
                      <a:r>
                        <a:rPr lang="en" sz="1200">
                          <a:latin typeface="Roboto"/>
                          <a:ea typeface="Roboto"/>
                          <a:cs typeface="Roboto"/>
                          <a:sym typeface="Roboto"/>
                        </a:rPr>
                        <a:t>.3467</a:t>
                      </a:r>
                      <a:endParaRPr sz="1200">
                        <a:latin typeface="Roboto"/>
                        <a:ea typeface="Roboto"/>
                        <a:cs typeface="Roboto"/>
                        <a:sym typeface="Roboto"/>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2"/>
                    </a:solidFill>
                  </a:tcPr>
                </a:tc>
                <a:tc>
                  <a:txBody>
                    <a:bodyPr/>
                    <a:lstStyle/>
                    <a:p>
                      <a:pPr marL="0" lvl="0" indent="0" algn="ctr" rtl="0">
                        <a:spcBef>
                          <a:spcPts val="0"/>
                        </a:spcBef>
                        <a:spcAft>
                          <a:spcPts val="0"/>
                        </a:spcAft>
                        <a:buNone/>
                      </a:pPr>
                      <a:r>
                        <a:rPr lang="en" sz="1200">
                          <a:latin typeface="Roboto"/>
                          <a:ea typeface="Roboto"/>
                          <a:cs typeface="Roboto"/>
                          <a:sym typeface="Roboto"/>
                        </a:rPr>
                        <a:t>.8878</a:t>
                      </a:r>
                      <a:endParaRPr sz="1200">
                        <a:latin typeface="Roboto"/>
                        <a:ea typeface="Roboto"/>
                        <a:cs typeface="Roboto"/>
                        <a:sym typeface="Roboto"/>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2"/>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22"/>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a:t>PCA and Hierarchical Clustering</a:t>
            </a:r>
            <a:endParaRPr/>
          </a:p>
        </p:txBody>
      </p:sp>
      <p:sp>
        <p:nvSpPr>
          <p:cNvPr id="183" name="Google Shape;183;p22"/>
          <p:cNvSpPr/>
          <p:nvPr/>
        </p:nvSpPr>
        <p:spPr>
          <a:xfrm>
            <a:off x="3107398" y="1545762"/>
            <a:ext cx="1007400" cy="300300"/>
          </a:xfrm>
          <a:prstGeom prst="rect">
            <a:avLst/>
          </a:prstGeom>
          <a:solidFill>
            <a:srgbClr val="1B786E"/>
          </a:solid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800">
                <a:solidFill>
                  <a:srgbClr val="FFFFFF"/>
                </a:solidFill>
                <a:latin typeface="Roboto"/>
                <a:ea typeface="Roboto"/>
                <a:cs typeface="Roboto"/>
                <a:sym typeface="Roboto"/>
              </a:rPr>
              <a:t>Lorem ipsum</a:t>
            </a:r>
            <a:endParaRPr sz="800">
              <a:solidFill>
                <a:srgbClr val="FFFFFF"/>
              </a:solidFill>
              <a:latin typeface="Roboto"/>
              <a:ea typeface="Roboto"/>
              <a:cs typeface="Roboto"/>
              <a:sym typeface="Roboto"/>
            </a:endParaRPr>
          </a:p>
        </p:txBody>
      </p:sp>
      <p:sp>
        <p:nvSpPr>
          <p:cNvPr id="184" name="Google Shape;184;p22"/>
          <p:cNvSpPr/>
          <p:nvPr/>
        </p:nvSpPr>
        <p:spPr>
          <a:xfrm>
            <a:off x="4126592" y="1545762"/>
            <a:ext cx="1007400" cy="300300"/>
          </a:xfrm>
          <a:prstGeom prst="rect">
            <a:avLst/>
          </a:prstGeom>
          <a:solidFill>
            <a:srgbClr val="1B786E"/>
          </a:solid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800">
                <a:solidFill>
                  <a:srgbClr val="FFFFFF"/>
                </a:solidFill>
                <a:latin typeface="Roboto"/>
                <a:ea typeface="Roboto"/>
                <a:cs typeface="Roboto"/>
                <a:sym typeface="Roboto"/>
              </a:rPr>
              <a:t>Dolor nec</a:t>
            </a:r>
            <a:endParaRPr sz="800">
              <a:solidFill>
                <a:srgbClr val="FFFFFF"/>
              </a:solidFill>
              <a:latin typeface="Roboto"/>
              <a:ea typeface="Roboto"/>
              <a:cs typeface="Roboto"/>
              <a:sym typeface="Roboto"/>
            </a:endParaRPr>
          </a:p>
        </p:txBody>
      </p:sp>
      <p:sp>
        <p:nvSpPr>
          <p:cNvPr id="185" name="Google Shape;185;p22"/>
          <p:cNvSpPr/>
          <p:nvPr/>
        </p:nvSpPr>
        <p:spPr>
          <a:xfrm>
            <a:off x="714188" y="1545762"/>
            <a:ext cx="2381400" cy="300300"/>
          </a:xfrm>
          <a:prstGeom prst="rect">
            <a:avLst/>
          </a:prstGeom>
          <a:solidFill>
            <a:srgbClr val="1B786E"/>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nvGrpSpPr>
          <p:cNvPr id="186" name="Google Shape;186;p22"/>
          <p:cNvGrpSpPr/>
          <p:nvPr/>
        </p:nvGrpSpPr>
        <p:grpSpPr>
          <a:xfrm>
            <a:off x="715196" y="1856900"/>
            <a:ext cx="4419130" cy="674450"/>
            <a:chOff x="943723" y="3098500"/>
            <a:chExt cx="4417805" cy="674450"/>
          </a:xfrm>
        </p:grpSpPr>
        <p:sp>
          <p:nvSpPr>
            <p:cNvPr id="187" name="Google Shape;187;p22"/>
            <p:cNvSpPr/>
            <p:nvPr/>
          </p:nvSpPr>
          <p:spPr>
            <a:xfrm>
              <a:off x="943723" y="3098500"/>
              <a:ext cx="2379900" cy="674400"/>
            </a:xfrm>
            <a:prstGeom prst="rect">
              <a:avLst/>
            </a:prstGeom>
            <a:solidFill>
              <a:srgbClr val="1B786E"/>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88" name="Google Shape;188;p22"/>
            <p:cNvSpPr/>
            <p:nvPr/>
          </p:nvSpPr>
          <p:spPr>
            <a:xfrm>
              <a:off x="1632122" y="3098513"/>
              <a:ext cx="674400" cy="674400"/>
            </a:xfrm>
            <a:prstGeom prst="rtTriangle">
              <a:avLst/>
            </a:prstGeom>
            <a:solidFill>
              <a:srgbClr val="1F887E"/>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89" name="Google Shape;189;p22"/>
            <p:cNvSpPr/>
            <p:nvPr/>
          </p:nvSpPr>
          <p:spPr>
            <a:xfrm>
              <a:off x="943723" y="3098513"/>
              <a:ext cx="687600" cy="674400"/>
            </a:xfrm>
            <a:prstGeom prst="rtTriangle">
              <a:avLst/>
            </a:prstGeom>
            <a:solidFill>
              <a:srgbClr val="249C9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90" name="Google Shape;190;p22"/>
            <p:cNvSpPr/>
            <p:nvPr/>
          </p:nvSpPr>
          <p:spPr>
            <a:xfrm>
              <a:off x="3335463" y="3098513"/>
              <a:ext cx="1007100" cy="674400"/>
            </a:xfrm>
            <a:prstGeom prst="rect">
              <a:avLst/>
            </a:prstGeom>
            <a:solidFill>
              <a:srgbClr val="1B786E"/>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91" name="Google Shape;191;p22"/>
            <p:cNvSpPr/>
            <p:nvPr/>
          </p:nvSpPr>
          <p:spPr>
            <a:xfrm>
              <a:off x="4354429" y="3098513"/>
              <a:ext cx="1007100" cy="674400"/>
            </a:xfrm>
            <a:prstGeom prst="rect">
              <a:avLst/>
            </a:prstGeom>
            <a:solidFill>
              <a:srgbClr val="1B786E"/>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92" name="Google Shape;192;p22"/>
            <p:cNvSpPr/>
            <p:nvPr/>
          </p:nvSpPr>
          <p:spPr>
            <a:xfrm>
              <a:off x="1210848" y="3098557"/>
              <a:ext cx="425700" cy="4092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en" sz="1600">
                  <a:solidFill>
                    <a:srgbClr val="FFFFFF"/>
                  </a:solidFill>
                  <a:latin typeface="Roboto"/>
                  <a:ea typeface="Roboto"/>
                  <a:cs typeface="Roboto"/>
                  <a:sym typeface="Roboto"/>
                </a:rPr>
                <a:t>1</a:t>
              </a:r>
              <a:endParaRPr sz="1600">
                <a:solidFill>
                  <a:srgbClr val="FFFFFF"/>
                </a:solidFill>
                <a:latin typeface="Roboto"/>
                <a:ea typeface="Roboto"/>
                <a:cs typeface="Roboto"/>
                <a:sym typeface="Roboto"/>
              </a:endParaRPr>
            </a:p>
          </p:txBody>
        </p:sp>
        <p:sp>
          <p:nvSpPr>
            <p:cNvPr id="193" name="Google Shape;193;p22"/>
            <p:cNvSpPr/>
            <p:nvPr/>
          </p:nvSpPr>
          <p:spPr>
            <a:xfrm rot="-2700000">
              <a:off x="4705031" y="3336392"/>
              <a:ext cx="305894" cy="116673"/>
            </a:xfrm>
            <a:prstGeom prst="corner">
              <a:avLst>
                <a:gd name="adj1" fmla="val 18804"/>
                <a:gd name="adj2" fmla="val 18145"/>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94" name="Google Shape;194;p22"/>
            <p:cNvSpPr/>
            <p:nvPr/>
          </p:nvSpPr>
          <p:spPr>
            <a:xfrm>
              <a:off x="3633813" y="3230513"/>
              <a:ext cx="410400" cy="410400"/>
            </a:xfrm>
            <a:prstGeom prst="mathMultiply">
              <a:avLst>
                <a:gd name="adj1" fmla="val 5080"/>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95" name="Google Shape;195;p22"/>
            <p:cNvSpPr/>
            <p:nvPr/>
          </p:nvSpPr>
          <p:spPr>
            <a:xfrm>
              <a:off x="1704725" y="3098550"/>
              <a:ext cx="1488600" cy="674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a:solidFill>
                    <a:srgbClr val="FFFFFF"/>
                  </a:solidFill>
                  <a:latin typeface="Roboto"/>
                  <a:ea typeface="Roboto"/>
                  <a:cs typeface="Roboto"/>
                  <a:sym typeface="Roboto"/>
                </a:rPr>
                <a:t>Lorem ipsum dolor sit amet nec at adipiscing</a:t>
              </a:r>
              <a:endParaRPr sz="1000">
                <a:solidFill>
                  <a:srgbClr val="FFFFFF"/>
                </a:solidFill>
                <a:latin typeface="Roboto"/>
                <a:ea typeface="Roboto"/>
                <a:cs typeface="Roboto"/>
                <a:sym typeface="Roboto"/>
              </a:endParaRPr>
            </a:p>
          </p:txBody>
        </p:sp>
      </p:grpSp>
      <p:sp>
        <p:nvSpPr>
          <p:cNvPr id="196" name="Google Shape;196;p22"/>
          <p:cNvSpPr/>
          <p:nvPr/>
        </p:nvSpPr>
        <p:spPr>
          <a:xfrm>
            <a:off x="3107398" y="1545762"/>
            <a:ext cx="1007400" cy="300300"/>
          </a:xfrm>
          <a:prstGeom prst="rect">
            <a:avLst/>
          </a:prstGeom>
          <a:solidFill>
            <a:srgbClr val="1B786E"/>
          </a:solid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1000" b="1">
                <a:solidFill>
                  <a:srgbClr val="FFFFFF"/>
                </a:solidFill>
                <a:latin typeface="Roboto"/>
                <a:ea typeface="Roboto"/>
                <a:cs typeface="Roboto"/>
                <a:sym typeface="Roboto"/>
              </a:rPr>
              <a:t>PCA</a:t>
            </a:r>
            <a:endParaRPr sz="1000" b="1">
              <a:solidFill>
                <a:srgbClr val="FFFFFF"/>
              </a:solidFill>
              <a:latin typeface="Roboto"/>
              <a:ea typeface="Roboto"/>
              <a:cs typeface="Roboto"/>
              <a:sym typeface="Roboto"/>
            </a:endParaRPr>
          </a:p>
        </p:txBody>
      </p:sp>
      <p:sp>
        <p:nvSpPr>
          <p:cNvPr id="197" name="Google Shape;197;p22"/>
          <p:cNvSpPr/>
          <p:nvPr/>
        </p:nvSpPr>
        <p:spPr>
          <a:xfrm>
            <a:off x="4126592" y="1545762"/>
            <a:ext cx="1007400" cy="300300"/>
          </a:xfrm>
          <a:prstGeom prst="rect">
            <a:avLst/>
          </a:prstGeom>
          <a:solidFill>
            <a:srgbClr val="1B786E"/>
          </a:solid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1000" b="1">
                <a:solidFill>
                  <a:srgbClr val="FFFFFF"/>
                </a:solidFill>
                <a:latin typeface="Roboto"/>
                <a:ea typeface="Roboto"/>
                <a:cs typeface="Roboto"/>
                <a:sym typeface="Roboto"/>
              </a:rPr>
              <a:t>Hierarchical Clustering</a:t>
            </a:r>
            <a:endParaRPr sz="1000" b="1">
              <a:solidFill>
                <a:srgbClr val="FFFFFF"/>
              </a:solidFill>
              <a:latin typeface="Roboto"/>
              <a:ea typeface="Roboto"/>
              <a:cs typeface="Roboto"/>
              <a:sym typeface="Roboto"/>
            </a:endParaRPr>
          </a:p>
        </p:txBody>
      </p:sp>
      <p:sp>
        <p:nvSpPr>
          <p:cNvPr id="198" name="Google Shape;198;p22"/>
          <p:cNvSpPr/>
          <p:nvPr/>
        </p:nvSpPr>
        <p:spPr>
          <a:xfrm>
            <a:off x="714188" y="1545762"/>
            <a:ext cx="2381400" cy="300300"/>
          </a:xfrm>
          <a:prstGeom prst="rect">
            <a:avLst/>
          </a:prstGeom>
          <a:solidFill>
            <a:srgbClr val="1B786E"/>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nvGrpSpPr>
          <p:cNvPr id="199" name="Google Shape;199;p22"/>
          <p:cNvGrpSpPr/>
          <p:nvPr/>
        </p:nvGrpSpPr>
        <p:grpSpPr>
          <a:xfrm>
            <a:off x="715196" y="1856900"/>
            <a:ext cx="4419130" cy="674450"/>
            <a:chOff x="943723" y="3098500"/>
            <a:chExt cx="4417805" cy="674450"/>
          </a:xfrm>
        </p:grpSpPr>
        <p:sp>
          <p:nvSpPr>
            <p:cNvPr id="200" name="Google Shape;200;p22"/>
            <p:cNvSpPr/>
            <p:nvPr/>
          </p:nvSpPr>
          <p:spPr>
            <a:xfrm>
              <a:off x="943723" y="3098500"/>
              <a:ext cx="2379900" cy="674400"/>
            </a:xfrm>
            <a:prstGeom prst="rect">
              <a:avLst/>
            </a:prstGeom>
            <a:solidFill>
              <a:srgbClr val="1B786E"/>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01" name="Google Shape;201;p22"/>
            <p:cNvSpPr/>
            <p:nvPr/>
          </p:nvSpPr>
          <p:spPr>
            <a:xfrm>
              <a:off x="1632122" y="3098513"/>
              <a:ext cx="674400" cy="674400"/>
            </a:xfrm>
            <a:prstGeom prst="rtTriangle">
              <a:avLst/>
            </a:prstGeom>
            <a:solidFill>
              <a:srgbClr val="1F887E"/>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02" name="Google Shape;202;p22"/>
            <p:cNvSpPr/>
            <p:nvPr/>
          </p:nvSpPr>
          <p:spPr>
            <a:xfrm>
              <a:off x="943723" y="3098513"/>
              <a:ext cx="687600" cy="674400"/>
            </a:xfrm>
            <a:prstGeom prst="rtTriangle">
              <a:avLst/>
            </a:prstGeom>
            <a:solidFill>
              <a:srgbClr val="249C9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03" name="Google Shape;203;p22"/>
            <p:cNvSpPr/>
            <p:nvPr/>
          </p:nvSpPr>
          <p:spPr>
            <a:xfrm>
              <a:off x="3335463" y="3098513"/>
              <a:ext cx="1007100" cy="674400"/>
            </a:xfrm>
            <a:prstGeom prst="rect">
              <a:avLst/>
            </a:prstGeom>
            <a:solidFill>
              <a:srgbClr val="1B786E"/>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04" name="Google Shape;204;p22"/>
            <p:cNvSpPr/>
            <p:nvPr/>
          </p:nvSpPr>
          <p:spPr>
            <a:xfrm>
              <a:off x="4354429" y="3098513"/>
              <a:ext cx="1007100" cy="674400"/>
            </a:xfrm>
            <a:prstGeom prst="rect">
              <a:avLst/>
            </a:prstGeom>
            <a:solidFill>
              <a:srgbClr val="1B786E"/>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05" name="Google Shape;205;p22"/>
            <p:cNvSpPr/>
            <p:nvPr/>
          </p:nvSpPr>
          <p:spPr>
            <a:xfrm>
              <a:off x="1210848" y="3098557"/>
              <a:ext cx="425700" cy="4092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en" sz="1600">
                  <a:solidFill>
                    <a:srgbClr val="FFFFFF"/>
                  </a:solidFill>
                  <a:latin typeface="Roboto"/>
                  <a:ea typeface="Roboto"/>
                  <a:cs typeface="Roboto"/>
                  <a:sym typeface="Roboto"/>
                </a:rPr>
                <a:t>1</a:t>
              </a:r>
              <a:endParaRPr sz="1600">
                <a:solidFill>
                  <a:srgbClr val="FFFFFF"/>
                </a:solidFill>
                <a:latin typeface="Roboto"/>
                <a:ea typeface="Roboto"/>
                <a:cs typeface="Roboto"/>
                <a:sym typeface="Roboto"/>
              </a:endParaRPr>
            </a:p>
          </p:txBody>
        </p:sp>
        <p:sp>
          <p:nvSpPr>
            <p:cNvPr id="206" name="Google Shape;206;p22"/>
            <p:cNvSpPr/>
            <p:nvPr/>
          </p:nvSpPr>
          <p:spPr>
            <a:xfrm rot="-2700000">
              <a:off x="4705031" y="3336392"/>
              <a:ext cx="305894" cy="116673"/>
            </a:xfrm>
            <a:prstGeom prst="corner">
              <a:avLst>
                <a:gd name="adj1" fmla="val 18804"/>
                <a:gd name="adj2" fmla="val 18145"/>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07" name="Google Shape;207;p22"/>
            <p:cNvSpPr/>
            <p:nvPr/>
          </p:nvSpPr>
          <p:spPr>
            <a:xfrm>
              <a:off x="3633813" y="3230513"/>
              <a:ext cx="410400" cy="410400"/>
            </a:xfrm>
            <a:prstGeom prst="mathMultiply">
              <a:avLst>
                <a:gd name="adj1" fmla="val 5080"/>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08" name="Google Shape;208;p22"/>
            <p:cNvSpPr/>
            <p:nvPr/>
          </p:nvSpPr>
          <p:spPr>
            <a:xfrm>
              <a:off x="1704725" y="3098550"/>
              <a:ext cx="1488600" cy="674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a:solidFill>
                    <a:srgbClr val="FFFFFF"/>
                  </a:solidFill>
                  <a:latin typeface="Roboto"/>
                  <a:ea typeface="Roboto"/>
                  <a:cs typeface="Roboto"/>
                  <a:sym typeface="Roboto"/>
                </a:rPr>
                <a:t>Improve Performance</a:t>
              </a:r>
              <a:endParaRPr sz="1000">
                <a:solidFill>
                  <a:srgbClr val="FFFFFF"/>
                </a:solidFill>
                <a:latin typeface="Roboto"/>
                <a:ea typeface="Roboto"/>
                <a:cs typeface="Roboto"/>
                <a:sym typeface="Roboto"/>
              </a:endParaRPr>
            </a:p>
          </p:txBody>
        </p:sp>
      </p:grpSp>
      <p:grpSp>
        <p:nvGrpSpPr>
          <p:cNvPr id="209" name="Google Shape;209;p22"/>
          <p:cNvGrpSpPr/>
          <p:nvPr/>
        </p:nvGrpSpPr>
        <p:grpSpPr>
          <a:xfrm>
            <a:off x="715196" y="2542175"/>
            <a:ext cx="4419130" cy="674450"/>
            <a:chOff x="943723" y="3783775"/>
            <a:chExt cx="4417805" cy="674450"/>
          </a:xfrm>
        </p:grpSpPr>
        <p:sp>
          <p:nvSpPr>
            <p:cNvPr id="210" name="Google Shape;210;p22"/>
            <p:cNvSpPr/>
            <p:nvPr/>
          </p:nvSpPr>
          <p:spPr>
            <a:xfrm>
              <a:off x="943723" y="3783775"/>
              <a:ext cx="2379900" cy="674400"/>
            </a:xfrm>
            <a:prstGeom prst="rect">
              <a:avLst/>
            </a:prstGeom>
            <a:solidFill>
              <a:srgbClr val="1B786E"/>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11" name="Google Shape;211;p22"/>
            <p:cNvSpPr/>
            <p:nvPr/>
          </p:nvSpPr>
          <p:spPr>
            <a:xfrm>
              <a:off x="1632122" y="3783788"/>
              <a:ext cx="674400" cy="674400"/>
            </a:xfrm>
            <a:prstGeom prst="rtTriangle">
              <a:avLst/>
            </a:prstGeom>
            <a:solidFill>
              <a:srgbClr val="1F887E"/>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12" name="Google Shape;212;p22"/>
            <p:cNvSpPr/>
            <p:nvPr/>
          </p:nvSpPr>
          <p:spPr>
            <a:xfrm>
              <a:off x="943723" y="3783788"/>
              <a:ext cx="687600" cy="674400"/>
            </a:xfrm>
            <a:prstGeom prst="rtTriangle">
              <a:avLst/>
            </a:prstGeom>
            <a:solidFill>
              <a:srgbClr val="249C9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13" name="Google Shape;213;p22"/>
            <p:cNvSpPr/>
            <p:nvPr/>
          </p:nvSpPr>
          <p:spPr>
            <a:xfrm>
              <a:off x="3335463" y="3783788"/>
              <a:ext cx="1007100" cy="674400"/>
            </a:xfrm>
            <a:prstGeom prst="rect">
              <a:avLst/>
            </a:prstGeom>
            <a:solidFill>
              <a:srgbClr val="1B786E"/>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14" name="Google Shape;214;p22"/>
            <p:cNvSpPr/>
            <p:nvPr/>
          </p:nvSpPr>
          <p:spPr>
            <a:xfrm>
              <a:off x="4354429" y="3783788"/>
              <a:ext cx="1007100" cy="674400"/>
            </a:xfrm>
            <a:prstGeom prst="rect">
              <a:avLst/>
            </a:prstGeom>
            <a:solidFill>
              <a:srgbClr val="1B786E"/>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15" name="Google Shape;215;p22"/>
            <p:cNvSpPr/>
            <p:nvPr/>
          </p:nvSpPr>
          <p:spPr>
            <a:xfrm>
              <a:off x="1210848" y="3783832"/>
              <a:ext cx="425700" cy="4092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en" sz="1600">
                  <a:solidFill>
                    <a:srgbClr val="FFFFFF"/>
                  </a:solidFill>
                  <a:latin typeface="Roboto"/>
                  <a:ea typeface="Roboto"/>
                  <a:cs typeface="Roboto"/>
                  <a:sym typeface="Roboto"/>
                </a:rPr>
                <a:t>2</a:t>
              </a:r>
              <a:endParaRPr sz="1600">
                <a:solidFill>
                  <a:srgbClr val="FFFFFF"/>
                </a:solidFill>
                <a:latin typeface="Roboto"/>
                <a:ea typeface="Roboto"/>
                <a:cs typeface="Roboto"/>
                <a:sym typeface="Roboto"/>
              </a:endParaRPr>
            </a:p>
          </p:txBody>
        </p:sp>
        <p:sp>
          <p:nvSpPr>
            <p:cNvPr id="216" name="Google Shape;216;p22"/>
            <p:cNvSpPr/>
            <p:nvPr/>
          </p:nvSpPr>
          <p:spPr>
            <a:xfrm rot="-2700000">
              <a:off x="4705031" y="4021667"/>
              <a:ext cx="305894" cy="116673"/>
            </a:xfrm>
            <a:prstGeom prst="corner">
              <a:avLst>
                <a:gd name="adj1" fmla="val 18804"/>
                <a:gd name="adj2" fmla="val 18145"/>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17" name="Google Shape;217;p22"/>
            <p:cNvSpPr/>
            <p:nvPr/>
          </p:nvSpPr>
          <p:spPr>
            <a:xfrm>
              <a:off x="3633813" y="3915788"/>
              <a:ext cx="410400" cy="410400"/>
            </a:xfrm>
            <a:prstGeom prst="mathMultiply">
              <a:avLst>
                <a:gd name="adj1" fmla="val 5080"/>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18" name="Google Shape;218;p22"/>
            <p:cNvSpPr/>
            <p:nvPr/>
          </p:nvSpPr>
          <p:spPr>
            <a:xfrm>
              <a:off x="1704725" y="3783825"/>
              <a:ext cx="1488600" cy="674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a:solidFill>
                    <a:srgbClr val="FFFFFF"/>
                  </a:solidFill>
                  <a:latin typeface="Roboto"/>
                  <a:ea typeface="Roboto"/>
                  <a:cs typeface="Roboto"/>
                  <a:sym typeface="Roboto"/>
                </a:rPr>
                <a:t>Improve the Interpretability</a:t>
              </a:r>
              <a:endParaRPr sz="1000">
                <a:solidFill>
                  <a:srgbClr val="FFFFFF"/>
                </a:solidFill>
                <a:latin typeface="Roboto"/>
                <a:ea typeface="Roboto"/>
                <a:cs typeface="Roboto"/>
                <a:sym typeface="Roboto"/>
              </a:endParaRPr>
            </a:p>
          </p:txBody>
        </p:sp>
      </p:grpSp>
      <p:grpSp>
        <p:nvGrpSpPr>
          <p:cNvPr id="219" name="Google Shape;219;p22"/>
          <p:cNvGrpSpPr/>
          <p:nvPr/>
        </p:nvGrpSpPr>
        <p:grpSpPr>
          <a:xfrm>
            <a:off x="715196" y="3227450"/>
            <a:ext cx="4419130" cy="674450"/>
            <a:chOff x="943723" y="4469050"/>
            <a:chExt cx="4417805" cy="674450"/>
          </a:xfrm>
        </p:grpSpPr>
        <p:sp>
          <p:nvSpPr>
            <p:cNvPr id="220" name="Google Shape;220;p22"/>
            <p:cNvSpPr/>
            <p:nvPr/>
          </p:nvSpPr>
          <p:spPr>
            <a:xfrm>
              <a:off x="943723" y="4469050"/>
              <a:ext cx="2379900" cy="674400"/>
            </a:xfrm>
            <a:prstGeom prst="rect">
              <a:avLst/>
            </a:prstGeom>
            <a:solidFill>
              <a:srgbClr val="1B786E"/>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21" name="Google Shape;221;p22"/>
            <p:cNvSpPr/>
            <p:nvPr/>
          </p:nvSpPr>
          <p:spPr>
            <a:xfrm>
              <a:off x="1632122" y="4469063"/>
              <a:ext cx="674400" cy="674400"/>
            </a:xfrm>
            <a:prstGeom prst="rtTriangle">
              <a:avLst/>
            </a:prstGeom>
            <a:solidFill>
              <a:srgbClr val="1F887E"/>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22" name="Google Shape;222;p22"/>
            <p:cNvSpPr/>
            <p:nvPr/>
          </p:nvSpPr>
          <p:spPr>
            <a:xfrm>
              <a:off x="943723" y="4469063"/>
              <a:ext cx="687600" cy="674400"/>
            </a:xfrm>
            <a:prstGeom prst="rtTriangle">
              <a:avLst/>
            </a:prstGeom>
            <a:solidFill>
              <a:srgbClr val="249C9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23" name="Google Shape;223;p22"/>
            <p:cNvSpPr/>
            <p:nvPr/>
          </p:nvSpPr>
          <p:spPr>
            <a:xfrm>
              <a:off x="3335463" y="4469063"/>
              <a:ext cx="1007100" cy="674400"/>
            </a:xfrm>
            <a:prstGeom prst="rect">
              <a:avLst/>
            </a:prstGeom>
            <a:solidFill>
              <a:srgbClr val="1B786E"/>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24" name="Google Shape;224;p22"/>
            <p:cNvSpPr/>
            <p:nvPr/>
          </p:nvSpPr>
          <p:spPr>
            <a:xfrm>
              <a:off x="4354429" y="4469063"/>
              <a:ext cx="1007100" cy="674400"/>
            </a:xfrm>
            <a:prstGeom prst="rect">
              <a:avLst/>
            </a:prstGeom>
            <a:solidFill>
              <a:srgbClr val="1B786E"/>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25" name="Google Shape;225;p22"/>
            <p:cNvSpPr/>
            <p:nvPr/>
          </p:nvSpPr>
          <p:spPr>
            <a:xfrm>
              <a:off x="1210848" y="4469107"/>
              <a:ext cx="425700" cy="4092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en" sz="1600">
                  <a:solidFill>
                    <a:srgbClr val="FFFFFF"/>
                  </a:solidFill>
                  <a:latin typeface="Roboto"/>
                  <a:ea typeface="Roboto"/>
                  <a:cs typeface="Roboto"/>
                  <a:sym typeface="Roboto"/>
                </a:rPr>
                <a:t>3</a:t>
              </a:r>
              <a:endParaRPr sz="1600">
                <a:solidFill>
                  <a:srgbClr val="FFFFFF"/>
                </a:solidFill>
                <a:latin typeface="Roboto"/>
                <a:ea typeface="Roboto"/>
                <a:cs typeface="Roboto"/>
                <a:sym typeface="Roboto"/>
              </a:endParaRPr>
            </a:p>
          </p:txBody>
        </p:sp>
        <p:sp>
          <p:nvSpPr>
            <p:cNvPr id="226" name="Google Shape;226;p22"/>
            <p:cNvSpPr/>
            <p:nvPr/>
          </p:nvSpPr>
          <p:spPr>
            <a:xfrm rot="-2700000">
              <a:off x="4705031" y="4706942"/>
              <a:ext cx="305894" cy="116673"/>
            </a:xfrm>
            <a:prstGeom prst="corner">
              <a:avLst>
                <a:gd name="adj1" fmla="val 18804"/>
                <a:gd name="adj2" fmla="val 18145"/>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27" name="Google Shape;227;p22"/>
            <p:cNvSpPr/>
            <p:nvPr/>
          </p:nvSpPr>
          <p:spPr>
            <a:xfrm>
              <a:off x="3633813" y="4601063"/>
              <a:ext cx="410400" cy="410400"/>
            </a:xfrm>
            <a:prstGeom prst="mathMultiply">
              <a:avLst>
                <a:gd name="adj1" fmla="val 5080"/>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28" name="Google Shape;228;p22"/>
            <p:cNvSpPr/>
            <p:nvPr/>
          </p:nvSpPr>
          <p:spPr>
            <a:xfrm>
              <a:off x="1704725" y="4469100"/>
              <a:ext cx="1488600" cy="674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a:solidFill>
                    <a:srgbClr val="FFFFFF"/>
                  </a:solidFill>
                  <a:latin typeface="Roboto"/>
                  <a:ea typeface="Roboto"/>
                  <a:cs typeface="Roboto"/>
                  <a:sym typeface="Roboto"/>
                </a:rPr>
                <a:t>High Correlation Between Predictors</a:t>
              </a:r>
              <a:endParaRPr sz="1000">
                <a:solidFill>
                  <a:srgbClr val="FFFFFF"/>
                </a:solidFill>
                <a:latin typeface="Roboto"/>
                <a:ea typeface="Roboto"/>
                <a:cs typeface="Roboto"/>
                <a:sym typeface="Roboto"/>
              </a:endParaRPr>
            </a:p>
          </p:txBody>
        </p:sp>
      </p:grpSp>
      <p:grpSp>
        <p:nvGrpSpPr>
          <p:cNvPr id="229" name="Google Shape;229;p22"/>
          <p:cNvGrpSpPr/>
          <p:nvPr/>
        </p:nvGrpSpPr>
        <p:grpSpPr>
          <a:xfrm>
            <a:off x="1408575" y="3912737"/>
            <a:ext cx="3730526" cy="674437"/>
            <a:chOff x="1632122" y="4469063"/>
            <a:chExt cx="3729407" cy="674437"/>
          </a:xfrm>
        </p:grpSpPr>
        <p:sp>
          <p:nvSpPr>
            <p:cNvPr id="230" name="Google Shape;230;p22"/>
            <p:cNvSpPr/>
            <p:nvPr/>
          </p:nvSpPr>
          <p:spPr>
            <a:xfrm>
              <a:off x="1632122" y="4469063"/>
              <a:ext cx="674400" cy="674400"/>
            </a:xfrm>
            <a:prstGeom prst="rtTriangle">
              <a:avLst/>
            </a:prstGeom>
            <a:solidFill>
              <a:srgbClr val="1F887E"/>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31" name="Google Shape;231;p22"/>
            <p:cNvSpPr/>
            <p:nvPr/>
          </p:nvSpPr>
          <p:spPr>
            <a:xfrm>
              <a:off x="3335463" y="4469063"/>
              <a:ext cx="1007100" cy="674400"/>
            </a:xfrm>
            <a:prstGeom prst="rect">
              <a:avLst/>
            </a:prstGeom>
            <a:solidFill>
              <a:srgbClr val="1B786E"/>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1"/>
                  </a:solidFill>
                  <a:latin typeface="Times New Roman"/>
                  <a:ea typeface="Times New Roman"/>
                  <a:cs typeface="Times New Roman"/>
                  <a:sym typeface="Times New Roman"/>
                </a:rPr>
                <a:t>0.7860</a:t>
              </a:r>
              <a:endParaRPr>
                <a:solidFill>
                  <a:schemeClr val="dk1"/>
                </a:solidFill>
              </a:endParaRPr>
            </a:p>
          </p:txBody>
        </p:sp>
        <p:sp>
          <p:nvSpPr>
            <p:cNvPr id="232" name="Google Shape;232;p22"/>
            <p:cNvSpPr/>
            <p:nvPr/>
          </p:nvSpPr>
          <p:spPr>
            <a:xfrm>
              <a:off x="4354429" y="4469063"/>
              <a:ext cx="1007100" cy="674400"/>
            </a:xfrm>
            <a:prstGeom prst="rect">
              <a:avLst/>
            </a:prstGeom>
            <a:solidFill>
              <a:srgbClr val="1B786E"/>
            </a:solidFill>
            <a:ln>
              <a:noFill/>
            </a:ln>
          </p:spPr>
          <p:txBody>
            <a:bodyPr spcFirstLastPara="1" wrap="square" lIns="91425" tIns="91425" rIns="91425" bIns="91425" anchor="ctr" anchorCtr="0">
              <a:noAutofit/>
            </a:bodyPr>
            <a:lstStyle/>
            <a:p>
              <a:pPr marL="88900" marR="88900" lvl="0" indent="0" algn="ctr" rtl="0">
                <a:lnSpc>
                  <a:spcPct val="115000"/>
                </a:lnSpc>
                <a:spcBef>
                  <a:spcPts val="500"/>
                </a:spcBef>
                <a:spcAft>
                  <a:spcPts val="600"/>
                </a:spcAft>
                <a:buNone/>
              </a:pPr>
              <a:r>
                <a:rPr lang="en">
                  <a:solidFill>
                    <a:schemeClr val="dk1"/>
                  </a:solidFill>
                  <a:latin typeface="Times New Roman"/>
                  <a:ea typeface="Times New Roman"/>
                  <a:cs typeface="Times New Roman"/>
                  <a:sym typeface="Times New Roman"/>
                </a:rPr>
                <a:t>0.8112</a:t>
              </a:r>
              <a:endParaRPr>
                <a:solidFill>
                  <a:schemeClr val="dk1"/>
                </a:solidFill>
                <a:latin typeface="Times New Roman"/>
                <a:ea typeface="Times New Roman"/>
                <a:cs typeface="Times New Roman"/>
                <a:sym typeface="Times New Roman"/>
              </a:endParaRPr>
            </a:p>
          </p:txBody>
        </p:sp>
        <p:sp>
          <p:nvSpPr>
            <p:cNvPr id="233" name="Google Shape;233;p22"/>
            <p:cNvSpPr/>
            <p:nvPr/>
          </p:nvSpPr>
          <p:spPr>
            <a:xfrm>
              <a:off x="1704725" y="4469100"/>
              <a:ext cx="1488600" cy="674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a:solidFill>
                    <a:srgbClr val="FFFFFF"/>
                  </a:solidFill>
                  <a:latin typeface="Roboto"/>
                  <a:ea typeface="Roboto"/>
                  <a:cs typeface="Roboto"/>
                  <a:sym typeface="Roboto"/>
                </a:rPr>
                <a:t>Model Performance (Generalized R-Square)</a:t>
              </a:r>
              <a:endParaRPr sz="1000">
                <a:solidFill>
                  <a:srgbClr val="FFFFFF"/>
                </a:solidFill>
                <a:latin typeface="Roboto"/>
                <a:ea typeface="Roboto"/>
                <a:cs typeface="Roboto"/>
                <a:sym typeface="Roboto"/>
              </a:endParaRPr>
            </a:p>
          </p:txBody>
        </p:sp>
      </p:grpSp>
      <p:pic>
        <p:nvPicPr>
          <p:cNvPr id="234" name="Google Shape;234;p22"/>
          <p:cNvPicPr preferRelativeResize="0"/>
          <p:nvPr/>
        </p:nvPicPr>
        <p:blipFill rotWithShape="1">
          <a:blip r:embed="rId3">
            <a:alphaModFix/>
          </a:blip>
          <a:srcRect l="2452" t="21487" r="12390" b="9240"/>
          <a:stretch/>
        </p:blipFill>
        <p:spPr>
          <a:xfrm>
            <a:off x="5313175" y="1545750"/>
            <a:ext cx="3330775" cy="1464450"/>
          </a:xfrm>
          <a:prstGeom prst="rect">
            <a:avLst/>
          </a:prstGeom>
          <a:noFill/>
          <a:ln>
            <a:noFill/>
          </a:ln>
        </p:spPr>
      </p:pic>
      <p:pic>
        <p:nvPicPr>
          <p:cNvPr id="235" name="Google Shape;235;p22"/>
          <p:cNvPicPr preferRelativeResize="0"/>
          <p:nvPr/>
        </p:nvPicPr>
        <p:blipFill rotWithShape="1">
          <a:blip r:embed="rId4">
            <a:alphaModFix/>
          </a:blip>
          <a:srcRect l="5276" b="5033"/>
          <a:stretch/>
        </p:blipFill>
        <p:spPr>
          <a:xfrm rot="-5400000">
            <a:off x="6167900" y="2270088"/>
            <a:ext cx="1621324" cy="33575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23"/>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SzPts val="990"/>
              <a:buNone/>
            </a:pPr>
            <a:r>
              <a:rPr lang="en" sz="2300"/>
              <a:t>Expanding Model Application and Model Comparison</a:t>
            </a:r>
            <a:endParaRPr sz="2300"/>
          </a:p>
        </p:txBody>
      </p:sp>
      <p:sp>
        <p:nvSpPr>
          <p:cNvPr id="241" name="Google Shape;241;p23"/>
          <p:cNvSpPr txBox="1">
            <a:spLocks noGrp="1"/>
          </p:cNvSpPr>
          <p:nvPr>
            <p:ph type="body" idx="1"/>
          </p:nvPr>
        </p:nvSpPr>
        <p:spPr>
          <a:xfrm>
            <a:off x="387900" y="1489825"/>
            <a:ext cx="4737600" cy="3078900"/>
          </a:xfrm>
          <a:prstGeom prst="rect">
            <a:avLst/>
          </a:prstGeom>
        </p:spPr>
        <p:txBody>
          <a:bodyPr spcFirstLastPara="1" wrap="square" lIns="91425" tIns="91425" rIns="91425" bIns="91425" anchor="t" anchorCtr="0">
            <a:normAutofit/>
          </a:bodyPr>
          <a:lstStyle/>
          <a:p>
            <a:pPr marL="457200" lvl="0" indent="-311150" algn="l" rtl="0">
              <a:lnSpc>
                <a:spcPct val="105000"/>
              </a:lnSpc>
              <a:spcBef>
                <a:spcPts val="0"/>
              </a:spcBef>
              <a:spcAft>
                <a:spcPts val="0"/>
              </a:spcAft>
              <a:buSzPts val="1300"/>
              <a:buChar char="●"/>
            </a:pPr>
            <a:r>
              <a:rPr lang="en" sz="1300"/>
              <a:t>By utilizing two other models (Bootstrap Forest and Neural Network) and utilizing the clusters introduced by hierarchical clustering, we Improved the classification performance and Neural network outperformed all models.</a:t>
            </a:r>
            <a:endParaRPr sz="1300"/>
          </a:p>
          <a:p>
            <a:pPr marL="457200" lvl="0" indent="-311150" algn="l" rtl="0">
              <a:lnSpc>
                <a:spcPct val="105000"/>
              </a:lnSpc>
              <a:spcBef>
                <a:spcPts val="0"/>
              </a:spcBef>
              <a:spcAft>
                <a:spcPts val="0"/>
              </a:spcAft>
              <a:buSzPts val="1300"/>
              <a:buChar char="●"/>
            </a:pPr>
            <a:r>
              <a:rPr lang="en" sz="1300"/>
              <a:t>Salary variable was omitted due to significant bias</a:t>
            </a:r>
            <a:endParaRPr sz="1300"/>
          </a:p>
          <a:p>
            <a:pPr marL="457200" lvl="0" indent="-311150" algn="l" rtl="0">
              <a:lnSpc>
                <a:spcPct val="105000"/>
              </a:lnSpc>
              <a:spcBef>
                <a:spcPts val="0"/>
              </a:spcBef>
              <a:spcAft>
                <a:spcPts val="0"/>
              </a:spcAft>
              <a:buSzPts val="1300"/>
              <a:buChar char="●"/>
            </a:pPr>
            <a:r>
              <a:rPr lang="en" sz="1300"/>
              <a:t>Bootstrap Model had Generalized R-square of 82.73% for training set and 79.44% for validation set, with RASE of 0.1998</a:t>
            </a:r>
            <a:endParaRPr sz="1300"/>
          </a:p>
          <a:p>
            <a:pPr marL="0" lvl="0" indent="0" algn="l" rtl="0">
              <a:lnSpc>
                <a:spcPct val="105000"/>
              </a:lnSpc>
              <a:spcBef>
                <a:spcPts val="1200"/>
              </a:spcBef>
              <a:spcAft>
                <a:spcPts val="1200"/>
              </a:spcAft>
              <a:buNone/>
            </a:pPr>
            <a:endParaRPr/>
          </a:p>
        </p:txBody>
      </p:sp>
      <p:pic>
        <p:nvPicPr>
          <p:cNvPr id="242" name="Google Shape;242;p23"/>
          <p:cNvPicPr preferRelativeResize="0"/>
          <p:nvPr/>
        </p:nvPicPr>
        <p:blipFill>
          <a:blip r:embed="rId3">
            <a:alphaModFix/>
          </a:blip>
          <a:stretch>
            <a:fillRect/>
          </a:stretch>
        </p:blipFill>
        <p:spPr>
          <a:xfrm>
            <a:off x="5009550" y="1736675"/>
            <a:ext cx="3844800" cy="1262350"/>
          </a:xfrm>
          <a:prstGeom prst="rect">
            <a:avLst/>
          </a:prstGeom>
          <a:noFill/>
          <a:ln>
            <a:noFill/>
          </a:ln>
        </p:spPr>
      </p:pic>
      <p:sp>
        <p:nvSpPr>
          <p:cNvPr id="243" name="Google Shape;243;p23"/>
          <p:cNvSpPr txBox="1">
            <a:spLocks noGrp="1"/>
          </p:cNvSpPr>
          <p:nvPr>
            <p:ph type="body" idx="1"/>
          </p:nvPr>
        </p:nvSpPr>
        <p:spPr>
          <a:xfrm>
            <a:off x="342750" y="3428975"/>
            <a:ext cx="8511600" cy="1099200"/>
          </a:xfrm>
          <a:prstGeom prst="rect">
            <a:avLst/>
          </a:prstGeom>
        </p:spPr>
        <p:txBody>
          <a:bodyPr spcFirstLastPara="1" wrap="square" lIns="91425" tIns="91425" rIns="91425" bIns="91425" anchor="t" anchorCtr="0">
            <a:normAutofit/>
          </a:bodyPr>
          <a:lstStyle/>
          <a:p>
            <a:pPr marL="457200" lvl="0" indent="-311150" algn="l" rtl="0">
              <a:spcBef>
                <a:spcPts val="0"/>
              </a:spcBef>
              <a:spcAft>
                <a:spcPts val="0"/>
              </a:spcAft>
              <a:buSzPts val="1300"/>
              <a:buChar char="●"/>
            </a:pPr>
            <a:r>
              <a:rPr lang="en" sz="1300"/>
              <a:t>Neural Network model had impressive results with AUC over 98.8% on training set and over 97.9% on validation set, with no clear prediction bias</a:t>
            </a:r>
            <a:endParaRPr sz="1300"/>
          </a:p>
          <a:p>
            <a:pPr marL="0" lvl="0" indent="0" algn="l" rtl="0">
              <a:spcBef>
                <a:spcPts val="1200"/>
              </a:spcBef>
              <a:spcAft>
                <a:spcPts val="1200"/>
              </a:spcAft>
              <a:buNone/>
            </a:pPr>
            <a:endParaRPr/>
          </a:p>
        </p:txBody>
      </p:sp>
      <p:graphicFrame>
        <p:nvGraphicFramePr>
          <p:cNvPr id="244" name="Google Shape;244;p23"/>
          <p:cNvGraphicFramePr/>
          <p:nvPr/>
        </p:nvGraphicFramePr>
        <p:xfrm>
          <a:off x="4177575" y="3804650"/>
          <a:ext cx="3000000" cy="3000000"/>
        </p:xfrm>
        <a:graphic>
          <a:graphicData uri="http://schemas.openxmlformats.org/drawingml/2006/table">
            <a:tbl>
              <a:tblPr>
                <a:noFill/>
                <a:tableStyleId>{377E088A-0611-495B-B07B-E1619E1C68BA}</a:tableStyleId>
              </a:tblPr>
              <a:tblGrid>
                <a:gridCol w="2311625">
                  <a:extLst>
                    <a:ext uri="{9D8B030D-6E8A-4147-A177-3AD203B41FA5}">
                      <a16:colId xmlns:a16="http://schemas.microsoft.com/office/drawing/2014/main" val="20000"/>
                    </a:ext>
                  </a:extLst>
                </a:gridCol>
                <a:gridCol w="1027475">
                  <a:extLst>
                    <a:ext uri="{9D8B030D-6E8A-4147-A177-3AD203B41FA5}">
                      <a16:colId xmlns:a16="http://schemas.microsoft.com/office/drawing/2014/main" val="20001"/>
                    </a:ext>
                  </a:extLst>
                </a:gridCol>
                <a:gridCol w="717950">
                  <a:extLst>
                    <a:ext uri="{9D8B030D-6E8A-4147-A177-3AD203B41FA5}">
                      <a16:colId xmlns:a16="http://schemas.microsoft.com/office/drawing/2014/main" val="20002"/>
                    </a:ext>
                  </a:extLst>
                </a:gridCol>
                <a:gridCol w="619725">
                  <a:extLst>
                    <a:ext uri="{9D8B030D-6E8A-4147-A177-3AD203B41FA5}">
                      <a16:colId xmlns:a16="http://schemas.microsoft.com/office/drawing/2014/main" val="20003"/>
                    </a:ext>
                  </a:extLst>
                </a:gridCol>
              </a:tblGrid>
              <a:tr h="271675">
                <a:tc>
                  <a:txBody>
                    <a:bodyPr/>
                    <a:lstStyle/>
                    <a:p>
                      <a:pPr marL="0" marR="0" lvl="0" indent="0" algn="ctr" rtl="0">
                        <a:lnSpc>
                          <a:spcPct val="115000"/>
                        </a:lnSpc>
                        <a:spcBef>
                          <a:spcPts val="500"/>
                        </a:spcBef>
                        <a:spcAft>
                          <a:spcPts val="600"/>
                        </a:spcAft>
                        <a:buNone/>
                      </a:pPr>
                      <a:r>
                        <a:rPr lang="en" sz="800" b="1">
                          <a:solidFill>
                            <a:schemeClr val="dk2"/>
                          </a:solidFill>
                        </a:rPr>
                        <a:t>Model</a:t>
                      </a:r>
                      <a:endParaRPr sz="800" b="1">
                        <a:solidFill>
                          <a:schemeClr val="dk2"/>
                        </a:solidFill>
                      </a:endParaRPr>
                    </a:p>
                  </a:txBody>
                  <a:tcPr marL="63500" marR="6350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2"/>
                    </a:solidFill>
                  </a:tcPr>
                </a:tc>
                <a:tc>
                  <a:txBody>
                    <a:bodyPr/>
                    <a:lstStyle/>
                    <a:p>
                      <a:pPr marL="0" marR="0" lvl="0" indent="0" algn="ctr" rtl="0">
                        <a:lnSpc>
                          <a:spcPct val="115000"/>
                        </a:lnSpc>
                        <a:spcBef>
                          <a:spcPts val="500"/>
                        </a:spcBef>
                        <a:spcAft>
                          <a:spcPts val="600"/>
                        </a:spcAft>
                        <a:buNone/>
                      </a:pPr>
                      <a:r>
                        <a:rPr lang="en" sz="800" b="1">
                          <a:solidFill>
                            <a:schemeClr val="dk2"/>
                          </a:solidFill>
                        </a:rPr>
                        <a:t>G R-square</a:t>
                      </a:r>
                      <a:endParaRPr sz="800" b="1">
                        <a:solidFill>
                          <a:schemeClr val="dk2"/>
                        </a:solidFill>
                      </a:endParaRPr>
                    </a:p>
                  </a:txBody>
                  <a:tcPr marL="63500" marR="6350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2"/>
                    </a:solidFill>
                  </a:tcPr>
                </a:tc>
                <a:tc>
                  <a:txBody>
                    <a:bodyPr/>
                    <a:lstStyle/>
                    <a:p>
                      <a:pPr marL="0" marR="0" lvl="0" indent="0" algn="ctr" rtl="0">
                        <a:lnSpc>
                          <a:spcPct val="115000"/>
                        </a:lnSpc>
                        <a:spcBef>
                          <a:spcPts val="500"/>
                        </a:spcBef>
                        <a:spcAft>
                          <a:spcPts val="600"/>
                        </a:spcAft>
                        <a:buNone/>
                      </a:pPr>
                      <a:r>
                        <a:rPr lang="en" sz="800" b="1">
                          <a:solidFill>
                            <a:schemeClr val="dk2"/>
                          </a:solidFill>
                        </a:rPr>
                        <a:t>RASE</a:t>
                      </a:r>
                      <a:endParaRPr sz="800" b="1">
                        <a:solidFill>
                          <a:schemeClr val="dk2"/>
                        </a:solidFill>
                      </a:endParaRPr>
                    </a:p>
                  </a:txBody>
                  <a:tcPr marL="63500" marR="6350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2"/>
                    </a:solidFill>
                  </a:tcPr>
                </a:tc>
                <a:tc>
                  <a:txBody>
                    <a:bodyPr/>
                    <a:lstStyle/>
                    <a:p>
                      <a:pPr marL="0" marR="0" lvl="0" indent="0" algn="ctr" rtl="0">
                        <a:lnSpc>
                          <a:spcPct val="115000"/>
                        </a:lnSpc>
                        <a:spcBef>
                          <a:spcPts val="500"/>
                        </a:spcBef>
                        <a:spcAft>
                          <a:spcPts val="600"/>
                        </a:spcAft>
                        <a:buNone/>
                      </a:pPr>
                      <a:r>
                        <a:rPr lang="en" sz="800" b="1">
                          <a:solidFill>
                            <a:schemeClr val="dk2"/>
                          </a:solidFill>
                        </a:rPr>
                        <a:t>AUC</a:t>
                      </a:r>
                      <a:endParaRPr sz="800" b="1">
                        <a:solidFill>
                          <a:schemeClr val="dk2"/>
                        </a:solidFill>
                      </a:endParaRPr>
                    </a:p>
                  </a:txBody>
                  <a:tcPr marL="63500" marR="6350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2"/>
                    </a:solidFill>
                  </a:tcPr>
                </a:tc>
                <a:extLst>
                  <a:ext uri="{0D108BD9-81ED-4DB2-BD59-A6C34878D82A}">
                    <a16:rowId xmlns:a16="http://schemas.microsoft.com/office/drawing/2014/main" val="10000"/>
                  </a:ext>
                </a:extLst>
              </a:tr>
              <a:tr h="322750">
                <a:tc>
                  <a:txBody>
                    <a:bodyPr/>
                    <a:lstStyle/>
                    <a:p>
                      <a:pPr marL="0" marR="0" lvl="0" indent="0" algn="ctr" rtl="0">
                        <a:lnSpc>
                          <a:spcPct val="115000"/>
                        </a:lnSpc>
                        <a:spcBef>
                          <a:spcPts val="500"/>
                        </a:spcBef>
                        <a:spcAft>
                          <a:spcPts val="600"/>
                        </a:spcAft>
                        <a:buNone/>
                      </a:pPr>
                      <a:r>
                        <a:rPr lang="en" sz="800" b="1">
                          <a:solidFill>
                            <a:schemeClr val="dk2"/>
                          </a:solidFill>
                        </a:rPr>
                        <a:t>Y | Bootstrap Forest + Clustering</a:t>
                      </a:r>
                      <a:endParaRPr sz="800" b="1">
                        <a:solidFill>
                          <a:schemeClr val="dk2"/>
                        </a:solidFill>
                      </a:endParaRPr>
                    </a:p>
                  </a:txBody>
                  <a:tcPr marL="63500" marR="6350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2"/>
                    </a:solidFill>
                  </a:tcPr>
                </a:tc>
                <a:tc>
                  <a:txBody>
                    <a:bodyPr/>
                    <a:lstStyle/>
                    <a:p>
                      <a:pPr marL="0" marR="0" lvl="0" indent="0" algn="ctr" rtl="0">
                        <a:lnSpc>
                          <a:spcPct val="115000"/>
                        </a:lnSpc>
                        <a:spcBef>
                          <a:spcPts val="500"/>
                        </a:spcBef>
                        <a:spcAft>
                          <a:spcPts val="600"/>
                        </a:spcAft>
                        <a:buNone/>
                      </a:pPr>
                      <a:r>
                        <a:rPr lang="en" sz="800" b="1">
                          <a:solidFill>
                            <a:schemeClr val="dk2"/>
                          </a:solidFill>
                        </a:rPr>
                        <a:t>0.8389</a:t>
                      </a:r>
                      <a:endParaRPr sz="800" b="1">
                        <a:solidFill>
                          <a:schemeClr val="dk2"/>
                        </a:solidFill>
                      </a:endParaRPr>
                    </a:p>
                  </a:txBody>
                  <a:tcPr marL="63500" marR="6350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2"/>
                    </a:solidFill>
                  </a:tcPr>
                </a:tc>
                <a:tc>
                  <a:txBody>
                    <a:bodyPr/>
                    <a:lstStyle/>
                    <a:p>
                      <a:pPr marL="0" marR="0" lvl="0" indent="0" algn="ctr" rtl="0">
                        <a:lnSpc>
                          <a:spcPct val="115000"/>
                        </a:lnSpc>
                        <a:spcBef>
                          <a:spcPts val="500"/>
                        </a:spcBef>
                        <a:spcAft>
                          <a:spcPts val="600"/>
                        </a:spcAft>
                        <a:buNone/>
                      </a:pPr>
                      <a:r>
                        <a:rPr lang="en" sz="800" b="1">
                          <a:solidFill>
                            <a:schemeClr val="dk2"/>
                          </a:solidFill>
                        </a:rPr>
                        <a:t>0.2165</a:t>
                      </a:r>
                      <a:endParaRPr sz="800" b="1">
                        <a:solidFill>
                          <a:schemeClr val="dk2"/>
                        </a:solidFill>
                      </a:endParaRPr>
                    </a:p>
                  </a:txBody>
                  <a:tcPr marL="63500" marR="6350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2"/>
                    </a:solidFill>
                  </a:tcPr>
                </a:tc>
                <a:tc>
                  <a:txBody>
                    <a:bodyPr/>
                    <a:lstStyle/>
                    <a:p>
                      <a:pPr marL="0" marR="0" lvl="0" indent="0" algn="ctr" rtl="0">
                        <a:lnSpc>
                          <a:spcPct val="115000"/>
                        </a:lnSpc>
                        <a:spcBef>
                          <a:spcPts val="500"/>
                        </a:spcBef>
                        <a:spcAft>
                          <a:spcPts val="600"/>
                        </a:spcAft>
                        <a:buNone/>
                      </a:pPr>
                      <a:r>
                        <a:rPr lang="en" sz="800" b="1">
                          <a:solidFill>
                            <a:schemeClr val="dk2"/>
                          </a:solidFill>
                        </a:rPr>
                        <a:t>0.996</a:t>
                      </a:r>
                      <a:endParaRPr sz="800" b="1">
                        <a:solidFill>
                          <a:schemeClr val="dk2"/>
                        </a:solidFill>
                      </a:endParaRPr>
                    </a:p>
                  </a:txBody>
                  <a:tcPr marL="63500" marR="6350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2"/>
                    </a:solidFill>
                  </a:tcPr>
                </a:tc>
                <a:extLst>
                  <a:ext uri="{0D108BD9-81ED-4DB2-BD59-A6C34878D82A}">
                    <a16:rowId xmlns:a16="http://schemas.microsoft.com/office/drawing/2014/main" val="10001"/>
                  </a:ext>
                </a:extLst>
              </a:tr>
              <a:tr h="263150">
                <a:tc>
                  <a:txBody>
                    <a:bodyPr/>
                    <a:lstStyle/>
                    <a:p>
                      <a:pPr marL="0" marR="0" lvl="0" indent="0" algn="ctr" rtl="0">
                        <a:lnSpc>
                          <a:spcPct val="115000"/>
                        </a:lnSpc>
                        <a:spcBef>
                          <a:spcPts val="500"/>
                        </a:spcBef>
                        <a:spcAft>
                          <a:spcPts val="600"/>
                        </a:spcAft>
                        <a:buNone/>
                      </a:pPr>
                      <a:r>
                        <a:rPr lang="en" sz="800" b="1">
                          <a:solidFill>
                            <a:schemeClr val="dk2"/>
                          </a:solidFill>
                        </a:rPr>
                        <a:t>Y | Neural Network + Clustering</a:t>
                      </a:r>
                      <a:endParaRPr sz="800" b="1">
                        <a:solidFill>
                          <a:schemeClr val="dk2"/>
                        </a:solidFill>
                      </a:endParaRPr>
                    </a:p>
                  </a:txBody>
                  <a:tcPr marL="63500" marR="6350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2"/>
                    </a:solidFill>
                  </a:tcPr>
                </a:tc>
                <a:tc>
                  <a:txBody>
                    <a:bodyPr/>
                    <a:lstStyle/>
                    <a:p>
                      <a:pPr marL="0" marR="0" lvl="0" indent="0" algn="ctr" rtl="0">
                        <a:lnSpc>
                          <a:spcPct val="115000"/>
                        </a:lnSpc>
                        <a:spcBef>
                          <a:spcPts val="500"/>
                        </a:spcBef>
                        <a:spcAft>
                          <a:spcPts val="600"/>
                        </a:spcAft>
                        <a:buNone/>
                      </a:pPr>
                      <a:r>
                        <a:rPr lang="en" sz="800" b="1">
                          <a:solidFill>
                            <a:schemeClr val="dk2"/>
                          </a:solidFill>
                        </a:rPr>
                        <a:t>0.9155</a:t>
                      </a:r>
                      <a:endParaRPr sz="800" b="1">
                        <a:solidFill>
                          <a:schemeClr val="dk2"/>
                        </a:solidFill>
                      </a:endParaRPr>
                    </a:p>
                  </a:txBody>
                  <a:tcPr marL="63500" marR="6350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2"/>
                    </a:solidFill>
                  </a:tcPr>
                </a:tc>
                <a:tc>
                  <a:txBody>
                    <a:bodyPr/>
                    <a:lstStyle/>
                    <a:p>
                      <a:pPr marL="0" marR="0" lvl="0" indent="0" algn="ctr" rtl="0">
                        <a:lnSpc>
                          <a:spcPct val="115000"/>
                        </a:lnSpc>
                        <a:spcBef>
                          <a:spcPts val="500"/>
                        </a:spcBef>
                        <a:spcAft>
                          <a:spcPts val="600"/>
                        </a:spcAft>
                        <a:buNone/>
                      </a:pPr>
                      <a:r>
                        <a:rPr lang="en" sz="800" b="1">
                          <a:solidFill>
                            <a:schemeClr val="dk2"/>
                          </a:solidFill>
                        </a:rPr>
                        <a:t>0.1710</a:t>
                      </a:r>
                      <a:endParaRPr sz="800" b="1">
                        <a:solidFill>
                          <a:schemeClr val="dk2"/>
                        </a:solidFill>
                      </a:endParaRPr>
                    </a:p>
                  </a:txBody>
                  <a:tcPr marL="63500" marR="6350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2"/>
                    </a:solidFill>
                  </a:tcPr>
                </a:tc>
                <a:tc>
                  <a:txBody>
                    <a:bodyPr/>
                    <a:lstStyle/>
                    <a:p>
                      <a:pPr marL="0" marR="0" lvl="0" indent="0" algn="ctr" rtl="0">
                        <a:lnSpc>
                          <a:spcPct val="115000"/>
                        </a:lnSpc>
                        <a:spcBef>
                          <a:spcPts val="500"/>
                        </a:spcBef>
                        <a:spcAft>
                          <a:spcPts val="600"/>
                        </a:spcAft>
                        <a:buNone/>
                      </a:pPr>
                      <a:r>
                        <a:rPr lang="en" sz="800" b="1">
                          <a:solidFill>
                            <a:schemeClr val="dk2"/>
                          </a:solidFill>
                        </a:rPr>
                        <a:t>0.993</a:t>
                      </a:r>
                      <a:endParaRPr sz="800" b="1">
                        <a:solidFill>
                          <a:schemeClr val="dk2"/>
                        </a:solidFill>
                      </a:endParaRPr>
                    </a:p>
                  </a:txBody>
                  <a:tcPr marL="63500" marR="6350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2"/>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24"/>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a:t>Conclusion</a:t>
            </a:r>
            <a:endParaRPr/>
          </a:p>
        </p:txBody>
      </p:sp>
      <p:sp>
        <p:nvSpPr>
          <p:cNvPr id="250" name="Google Shape;250;p24"/>
          <p:cNvSpPr txBox="1">
            <a:spLocks noGrp="1"/>
          </p:cNvSpPr>
          <p:nvPr>
            <p:ph type="body" idx="1"/>
          </p:nvPr>
        </p:nvSpPr>
        <p:spPr>
          <a:xfrm>
            <a:off x="311700" y="1485225"/>
            <a:ext cx="3999900" cy="3083700"/>
          </a:xfrm>
          <a:prstGeom prst="rect">
            <a:avLst/>
          </a:prstGeom>
        </p:spPr>
        <p:txBody>
          <a:bodyPr spcFirstLastPara="1" wrap="square" lIns="91425" tIns="91425" rIns="91425" bIns="91425" anchor="t" anchorCtr="0">
            <a:normAutofit lnSpcReduction="20000"/>
          </a:bodyPr>
          <a:lstStyle/>
          <a:p>
            <a:pPr marL="457200" lvl="0" indent="-317500" algn="l" rtl="0">
              <a:spcBef>
                <a:spcPts val="0"/>
              </a:spcBef>
              <a:spcAft>
                <a:spcPts val="0"/>
              </a:spcAft>
              <a:buSzPts val="1400"/>
              <a:buChar char="●"/>
            </a:pPr>
            <a:r>
              <a:rPr lang="en"/>
              <a:t>Our data mining project offered valuable insight into the key factors affecting job placement for college students and recent graduates.</a:t>
            </a:r>
            <a:endParaRPr/>
          </a:p>
          <a:p>
            <a:pPr marL="457200" lvl="0" indent="-317500" algn="l" rtl="0">
              <a:spcBef>
                <a:spcPts val="0"/>
              </a:spcBef>
              <a:spcAft>
                <a:spcPts val="0"/>
              </a:spcAft>
              <a:buSzPts val="1400"/>
              <a:buChar char="●"/>
            </a:pPr>
            <a:r>
              <a:rPr lang="en"/>
              <a:t>Review of partition analysis and logistic regression output revealed academic performance at all education levels to be the most important criteria in determining job placement.</a:t>
            </a:r>
            <a:endParaRPr/>
          </a:p>
          <a:p>
            <a:pPr marL="457200" lvl="0" indent="-317500" algn="l" rtl="0">
              <a:spcBef>
                <a:spcPts val="0"/>
              </a:spcBef>
              <a:spcAft>
                <a:spcPts val="0"/>
              </a:spcAft>
              <a:buSzPts val="1400"/>
              <a:buChar char="●"/>
            </a:pPr>
            <a:r>
              <a:rPr lang="en"/>
              <a:t>Complete, comprehensive understanding of job placement likelihood requires a deeper investigation into extracurricular competencies and incorporation of variables like soft skills.</a:t>
            </a:r>
            <a:endParaRPr/>
          </a:p>
        </p:txBody>
      </p:sp>
      <p:sp>
        <p:nvSpPr>
          <p:cNvPr id="251" name="Google Shape;251;p24"/>
          <p:cNvSpPr txBox="1">
            <a:spLocks noGrp="1"/>
          </p:cNvSpPr>
          <p:nvPr>
            <p:ph type="body" idx="2"/>
          </p:nvPr>
        </p:nvSpPr>
        <p:spPr>
          <a:xfrm>
            <a:off x="4832400" y="1485225"/>
            <a:ext cx="3999900" cy="3083700"/>
          </a:xfrm>
          <a:prstGeom prst="rect">
            <a:avLst/>
          </a:prstGeom>
        </p:spPr>
        <p:txBody>
          <a:bodyPr spcFirstLastPara="1" wrap="square" lIns="91425" tIns="91425" rIns="91425" bIns="91425" anchor="t" anchorCtr="0">
            <a:normAutofit fontScale="92500" lnSpcReduction="10000"/>
          </a:bodyPr>
          <a:lstStyle/>
          <a:p>
            <a:pPr marL="457200" lvl="0" indent="-310832" algn="l" rtl="0">
              <a:spcBef>
                <a:spcPts val="0"/>
              </a:spcBef>
              <a:spcAft>
                <a:spcPts val="0"/>
              </a:spcAft>
              <a:buSzPct val="100000"/>
              <a:buChar char="●"/>
            </a:pPr>
            <a:r>
              <a:rPr lang="en"/>
              <a:t>We recommend the use of advanced statistical models like deep neural networks and ensemble methods to identify the most significant factors determining job placement.</a:t>
            </a:r>
            <a:endParaRPr/>
          </a:p>
          <a:p>
            <a:pPr marL="457200" lvl="0" indent="-310832" algn="l" rtl="0">
              <a:spcBef>
                <a:spcPts val="0"/>
              </a:spcBef>
              <a:spcAft>
                <a:spcPts val="0"/>
              </a:spcAft>
              <a:buSzPct val="100000"/>
              <a:buChar char="●"/>
            </a:pPr>
            <a:r>
              <a:rPr lang="en"/>
              <a:t>We also recommend further analysis into the relationship between a student’s overall grades in secondary and higher secondary education and their job placement outcome.</a:t>
            </a:r>
            <a:endParaRPr/>
          </a:p>
          <a:p>
            <a:pPr marL="457200" lvl="0" indent="-310832" algn="l" rtl="0">
              <a:spcBef>
                <a:spcPts val="0"/>
              </a:spcBef>
              <a:spcAft>
                <a:spcPts val="0"/>
              </a:spcAft>
              <a:buSzPct val="100000"/>
              <a:buChar char="●"/>
            </a:pPr>
            <a:r>
              <a:rPr lang="en"/>
              <a:t>In order to determine the relative weight of prior work experience, we lastly suggest that comparative analysis be conducted between job candidates with and without work experience, assuming comparable educational performance.</a:t>
            </a:r>
            <a:endParaRPr/>
          </a:p>
        </p:txBody>
      </p:sp>
      <p:sp>
        <p:nvSpPr>
          <p:cNvPr id="252" name="Google Shape;252;p24"/>
          <p:cNvSpPr txBox="1"/>
          <p:nvPr/>
        </p:nvSpPr>
        <p:spPr>
          <a:xfrm>
            <a:off x="464100" y="1203775"/>
            <a:ext cx="1937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b="1">
                <a:solidFill>
                  <a:schemeClr val="dk1"/>
                </a:solidFill>
              </a:rPr>
              <a:t>Analysis Summary</a:t>
            </a:r>
            <a:endParaRPr>
              <a:solidFill>
                <a:schemeClr val="dk1"/>
              </a:solidFill>
            </a:endParaRPr>
          </a:p>
        </p:txBody>
      </p:sp>
      <p:sp>
        <p:nvSpPr>
          <p:cNvPr id="253" name="Google Shape;253;p24"/>
          <p:cNvSpPr txBox="1"/>
          <p:nvPr/>
        </p:nvSpPr>
        <p:spPr>
          <a:xfrm>
            <a:off x="4977775" y="1203775"/>
            <a:ext cx="18717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b="1">
                <a:solidFill>
                  <a:schemeClr val="dk1"/>
                </a:solidFill>
              </a:rPr>
              <a:t>Recommendations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25"/>
          <p:cNvSpPr txBox="1">
            <a:spLocks noGrp="1"/>
          </p:cNvSpPr>
          <p:nvPr>
            <p:ph type="title"/>
          </p:nvPr>
        </p:nvSpPr>
        <p:spPr>
          <a:xfrm>
            <a:off x="387900" y="1152450"/>
            <a:ext cx="8368200" cy="1538400"/>
          </a:xfrm>
          <a:prstGeom prst="rect">
            <a:avLst/>
          </a:prstGeom>
        </p:spPr>
        <p:txBody>
          <a:bodyPr spcFirstLastPara="1" wrap="square" lIns="91425" tIns="91425" rIns="91425" bIns="91425" anchor="ctr" anchorCtr="0">
            <a:normAutofit fontScale="90000"/>
          </a:bodyPr>
          <a:lstStyle/>
          <a:p>
            <a:pPr marL="0" lvl="0" indent="0" algn="ctr" rtl="0">
              <a:spcBef>
                <a:spcPts val="0"/>
              </a:spcBef>
              <a:spcAft>
                <a:spcPts val="0"/>
              </a:spcAft>
              <a:buNone/>
            </a:pPr>
            <a:r>
              <a:rPr lang="en"/>
              <a:t>Thank You</a:t>
            </a:r>
            <a:endParaRPr/>
          </a:p>
        </p:txBody>
      </p:sp>
    </p:spTree>
  </p:cSld>
  <p:clrMapOvr>
    <a:masterClrMapping/>
  </p:clrMapOvr>
</p:sld>
</file>

<file path=ppt/theme/theme1.xml><?xml version="1.0" encoding="utf-8"?>
<a:theme xmlns:a="http://schemas.openxmlformats.org/drawingml/2006/main" name="Marina">
  <a:themeElements>
    <a:clrScheme name="Marina">
      <a:dk1>
        <a:srgbClr val="FFFFFF"/>
      </a:dk1>
      <a:lt1>
        <a:srgbClr val="00517C"/>
      </a:lt1>
      <a:dk2>
        <a:srgbClr val="004065"/>
      </a:dk2>
      <a:lt2>
        <a:srgbClr val="CFD8DC"/>
      </a:lt2>
      <a:accent1>
        <a:srgbClr val="0277BD"/>
      </a:accent1>
      <a:accent2>
        <a:srgbClr val="558B2F"/>
      </a:accent2>
      <a:accent3>
        <a:srgbClr val="009688"/>
      </a:accent3>
      <a:accent4>
        <a:srgbClr val="039BE5"/>
      </a:accent4>
      <a:accent5>
        <a:srgbClr val="8BC34A"/>
      </a:accent5>
      <a:accent6>
        <a:srgbClr val="FFEB38"/>
      </a:accent6>
      <a:hlink>
        <a:srgbClr val="8BC34A"/>
      </a:hlink>
      <a:folHlink>
        <a:srgbClr val="8BC34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2136</Words>
  <Application>Microsoft Macintosh PowerPoint</Application>
  <PresentationFormat>On-screen Show (16:9)</PresentationFormat>
  <Paragraphs>194</Paragraphs>
  <Slides>13</Slides>
  <Notes>13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Roboto Medium</vt:lpstr>
      <vt:lpstr>Roboto Slab</vt:lpstr>
      <vt:lpstr>Roboto Thin</vt:lpstr>
      <vt:lpstr>Roboto</vt:lpstr>
      <vt:lpstr>Arial</vt:lpstr>
      <vt:lpstr>Times New Roman</vt:lpstr>
      <vt:lpstr>Calibri</vt:lpstr>
      <vt:lpstr>Marina</vt:lpstr>
      <vt:lpstr>Job Placement Classification Through Data Mining and Analytics</vt:lpstr>
      <vt:lpstr>Introduction and Business Problem</vt:lpstr>
      <vt:lpstr>Investigating Questions</vt:lpstr>
      <vt:lpstr>Data Description</vt:lpstr>
      <vt:lpstr>Data Mining Steps</vt:lpstr>
      <vt:lpstr>Descriptive Analytics</vt:lpstr>
      <vt:lpstr>Data Preparation</vt:lpstr>
      <vt:lpstr>Data Modeling - Initial Logistic Regression Model</vt:lpstr>
      <vt:lpstr>K-Means Clustering</vt:lpstr>
      <vt:lpstr>PCA and Hierarchical Clustering</vt:lpstr>
      <vt:lpstr>Expanding Model Application and Model Comparison</vt:lpstr>
      <vt:lpstr>Conclusion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Job Placement Classification Through Data Mining and Analytics</dc:title>
  <cp:lastModifiedBy>Salmeron, Kayla</cp:lastModifiedBy>
  <cp:revision>1</cp:revision>
  <dcterms:modified xsi:type="dcterms:W3CDTF">2023-05-02T01:13:16Z</dcterms:modified>
</cp:coreProperties>
</file>